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6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theme/theme7.xml" ContentType="application/vnd.openxmlformats-officedocument.theme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theme/theme8.xml" ContentType="application/vnd.openxmlformats-officedocument.theme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theme/theme9.xml" ContentType="application/vnd.openxmlformats-officedocument.theme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10.xml" ContentType="application/vnd.openxmlformats-officedocument.theme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theme/theme11.xml" ContentType="application/vnd.openxmlformats-officedocument.theme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theme/theme12.xml" ContentType="application/vnd.openxmlformats-officedocument.theme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theme/theme1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1" r:id="rId6"/>
    <p:sldMasterId id="2147483724" r:id="rId7"/>
    <p:sldMasterId id="2147483736" r:id="rId8"/>
    <p:sldMasterId id="2147483748" r:id="rId9"/>
    <p:sldMasterId id="2147483760" r:id="rId10"/>
    <p:sldMasterId id="2147483772" r:id="rId11"/>
    <p:sldMasterId id="2147483784" r:id="rId12"/>
    <p:sldMasterId id="2147483796" r:id="rId13"/>
  </p:sldMasterIdLst>
  <p:sldIdLst>
    <p:sldId id="256" r:id="rId14"/>
    <p:sldId id="257" r:id="rId15"/>
    <p:sldId id="259" r:id="rId16"/>
    <p:sldId id="260" r:id="rId17"/>
    <p:sldId id="261" r:id="rId18"/>
    <p:sldId id="269" r:id="rId19"/>
    <p:sldId id="265" r:id="rId20"/>
    <p:sldId id="267" r:id="rId21"/>
    <p:sldId id="263" r:id="rId22"/>
    <p:sldId id="268" r:id="rId23"/>
    <p:sldId id="281" r:id="rId24"/>
    <p:sldId id="270" r:id="rId25"/>
    <p:sldId id="271" r:id="rId26"/>
    <p:sldId id="272" r:id="rId27"/>
    <p:sldId id="273" r:id="rId28"/>
    <p:sldId id="274" r:id="rId29"/>
    <p:sldId id="275" r:id="rId30"/>
    <p:sldId id="280" r:id="rId31"/>
    <p:sldId id="278" r:id="rId32"/>
    <p:sldId id="276" r:id="rId33"/>
    <p:sldId id="282" r:id="rId34"/>
    <p:sldId id="283" r:id="rId35"/>
    <p:sldId id="284" r:id="rId3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5.xml"/><Relationship Id="rId26" Type="http://schemas.openxmlformats.org/officeDocument/2006/relationships/slide" Target="slides/slide13.xml"/><Relationship Id="rId39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8.xml"/><Relationship Id="rId34" Type="http://schemas.openxmlformats.org/officeDocument/2006/relationships/slide" Target="slides/slide2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4.xml"/><Relationship Id="rId25" Type="http://schemas.openxmlformats.org/officeDocument/2006/relationships/slide" Target="slides/slide12.xml"/><Relationship Id="rId33" Type="http://schemas.openxmlformats.org/officeDocument/2006/relationships/slide" Target="slides/slide20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3.xml"/><Relationship Id="rId20" Type="http://schemas.openxmlformats.org/officeDocument/2006/relationships/slide" Target="slides/slide7.xml"/><Relationship Id="rId29" Type="http://schemas.openxmlformats.org/officeDocument/2006/relationships/slide" Target="slides/slide16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1.xml"/><Relationship Id="rId32" Type="http://schemas.openxmlformats.org/officeDocument/2006/relationships/slide" Target="slides/slide19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2.xml"/><Relationship Id="rId23" Type="http://schemas.openxmlformats.org/officeDocument/2006/relationships/slide" Target="slides/slide10.xml"/><Relationship Id="rId28" Type="http://schemas.openxmlformats.org/officeDocument/2006/relationships/slide" Target="slides/slide15.xml"/><Relationship Id="rId36" Type="http://schemas.openxmlformats.org/officeDocument/2006/relationships/slide" Target="slides/slide23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6.xml"/><Relationship Id="rId31" Type="http://schemas.openxmlformats.org/officeDocument/2006/relationships/slide" Target="slides/slide18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1.xml"/><Relationship Id="rId22" Type="http://schemas.openxmlformats.org/officeDocument/2006/relationships/slide" Target="slides/slide9.xml"/><Relationship Id="rId27" Type="http://schemas.openxmlformats.org/officeDocument/2006/relationships/slide" Target="slides/slide14.xml"/><Relationship Id="rId30" Type="http://schemas.openxmlformats.org/officeDocument/2006/relationships/slide" Target="slides/slide17.xml"/><Relationship Id="rId35" Type="http://schemas.openxmlformats.org/officeDocument/2006/relationships/slide" Target="slides/slide2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8303F-60ED-485A-8C47-4FB8BCE3A253}" type="datetimeFigureOut">
              <a:rPr lang="pt-BR" smtClean="0"/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C0D37-B68E-4071-AC3A-D09A432F46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9629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8303F-60ED-485A-8C47-4FB8BCE3A253}" type="datetimeFigureOut">
              <a:rPr lang="pt-BR" smtClean="0"/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C0D37-B68E-4071-AC3A-D09A432F46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7587589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A096CAB-D5C8-4F32-A23B-BACA794D37B1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09C5AAD-F841-4BA0-9AD5-8AA0126262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6280798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FF6F852-A3CD-4DAA-95C6-2E90D5D9CF6E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1284D2A-E870-4384-A4C7-FFDBDAD7095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0137992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7EEAFE9-AFA0-48E7-8ECE-5082F93962F5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6E0CC6F-F2D0-44EF-9545-50A72DC3D47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0852602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7B8AFE2-630B-4FF0-B55B-EC0C24D9155C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29E6EB1-C8C1-49D8-B98A-524A905BC90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9881863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9D92202-EAA7-48D2-BD26-497FFC98DFF6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CF7F9C0-88BC-4978-B6D5-1259DF8A933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236720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903FA1D-52EF-4B0D-B2DF-FBCD205495F5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E590BFA-B499-4F5E-A687-FBF538DCACF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6905570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0732578-C758-452A-9266-CB07967DE37A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9B05633-51E0-4095-8730-330538DF4FF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396851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94E661A-D999-4197-9C44-757256D7CC04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2E9ED76-A8E0-4351-BABA-D4D2578080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3559013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CB6A66A-4375-41A7-8E9C-8E9CB4815789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1F9293C-43EA-4466-8B17-00C87E6FADA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152394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3CFCD60-5408-414C-B78E-352D1120BC39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FE72525-A915-4696-A5C9-5CA24243D5D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4888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8303F-60ED-485A-8C47-4FB8BCE3A253}" type="datetimeFigureOut">
              <a:rPr lang="pt-BR" smtClean="0"/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C0D37-B68E-4071-AC3A-D09A432F46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43134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6C42003-47A3-452E-BA6C-B3B02CDD58A9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F9E011C-07D6-4C51-8DD9-CD6411A2EE2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9674582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A096CAB-D5C8-4F32-A23B-BACA794D37B1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09C5AAD-F841-4BA0-9AD5-8AA0126262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6297335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FF6F852-A3CD-4DAA-95C6-2E90D5D9CF6E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1284D2A-E870-4384-A4C7-FFDBDAD7095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9629489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7EEAFE9-AFA0-48E7-8ECE-5082F93962F5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6E0CC6F-F2D0-44EF-9545-50A72DC3D47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6754732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7B8AFE2-630B-4FF0-B55B-EC0C24D9155C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29E6EB1-C8C1-49D8-B98A-524A905BC90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4335783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9D92202-EAA7-48D2-BD26-497FFC98DFF6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CF7F9C0-88BC-4978-B6D5-1259DF8A933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84021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903FA1D-52EF-4B0D-B2DF-FBCD205495F5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E590BFA-B499-4F5E-A687-FBF538DCACF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185878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0732578-C758-452A-9266-CB07967DE37A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9B05633-51E0-4095-8730-330538DF4FF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567571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94E661A-D999-4197-9C44-757256D7CC04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2E9ED76-A8E0-4351-BABA-D4D2578080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194438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CB6A66A-4375-41A7-8E9C-8E9CB4815789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1F9293C-43EA-4466-8B17-00C87E6FADA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0257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9326C-12BF-47E1-8EDE-C9256B01954A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3DD88-440E-4200-A260-D0A1BAC8303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40232242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3CFCD60-5408-414C-B78E-352D1120BC39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FE72525-A915-4696-A5C9-5CA24243D5D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123652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6C42003-47A3-452E-BA6C-B3B02CDD58A9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F9E011C-07D6-4C51-8DD9-CD6411A2EE2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4748638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A096CAB-D5C8-4F32-A23B-BACA794D37B1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09C5AAD-F841-4BA0-9AD5-8AA0126262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0448836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FF6F852-A3CD-4DAA-95C6-2E90D5D9CF6E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1284D2A-E870-4384-A4C7-FFDBDAD7095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856918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7EEAFE9-AFA0-48E7-8ECE-5082F93962F5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6E0CC6F-F2D0-44EF-9545-50A72DC3D47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7798504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7B8AFE2-630B-4FF0-B55B-EC0C24D9155C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29E6EB1-C8C1-49D8-B98A-524A905BC90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0787754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9D92202-EAA7-48D2-BD26-497FFC98DFF6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CF7F9C0-88BC-4978-B6D5-1259DF8A933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8508165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903FA1D-52EF-4B0D-B2DF-FBCD205495F5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E590BFA-B499-4F5E-A687-FBF538DCACF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537466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0732578-C758-452A-9266-CB07967DE37A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9B05633-51E0-4095-8730-330538DF4FF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1585849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94E661A-D999-4197-9C44-757256D7CC04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2E9ED76-A8E0-4351-BABA-D4D2578080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16468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51BA2-E440-4A6A-840F-27748F9DB930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292C28-7599-4BC0-A6C2-A08F3109E28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06875532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CB6A66A-4375-41A7-8E9C-8E9CB4815789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1F9293C-43EA-4466-8B17-00C87E6FADA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957719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3CFCD60-5408-414C-B78E-352D1120BC39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FE72525-A915-4696-A5C9-5CA24243D5D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9247695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6C42003-47A3-452E-BA6C-B3B02CDD58A9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F9E011C-07D6-4C51-8DD9-CD6411A2EE2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6702195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A096CAB-D5C8-4F32-A23B-BACA794D37B1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09C5AAD-F841-4BA0-9AD5-8AA0126262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6829625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FF6F852-A3CD-4DAA-95C6-2E90D5D9CF6E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1284D2A-E870-4384-A4C7-FFDBDAD7095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284498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7EEAFE9-AFA0-48E7-8ECE-5082F93962F5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6E0CC6F-F2D0-44EF-9545-50A72DC3D47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46148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7B8AFE2-630B-4FF0-B55B-EC0C24D9155C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29E6EB1-C8C1-49D8-B98A-524A905BC90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1814293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9326C-12BF-47E1-8EDE-C9256B01954A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3DD88-440E-4200-A260-D0A1BAC8303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85270886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51BA2-E440-4A6A-840F-27748F9DB930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292C28-7599-4BC0-A6C2-A08F3109E28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67585619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B0528-376B-4184-BDEE-C95A61C78517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9BCD5-6C4B-4767-A653-815042950F6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83293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B0528-376B-4184-BDEE-C95A61C78517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9BCD5-6C4B-4767-A653-815042950F6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01249636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A8075-C1B8-43CA-94C8-EAAD14D804DD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ADBB3-C2BB-4C3B-974F-1EE8B214B51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96434678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06533-E319-437A-94B3-70AC6D19675D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366F1-FCBF-445B-BEA0-7FFFE29DD3E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67985444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0FF5C-20C6-4338-A086-9E42B77648EC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31302-C3C2-4254-B63C-44102069D3F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05978597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F3E8E-CBFD-4950-96CA-52FFEB3783F2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862C5-4DC8-43F5-98B6-FD096D137F0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14612274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F8C73-84A6-461D-AF8D-0E3543997DA9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9892B-D339-4990-B97C-01EE55F8D3F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44778657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F385D-98C5-41E4-99B0-C6A1543A4C6F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4D3A5-93BB-44C2-AAC8-1B0A9340B36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84109091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C8ACC-34D1-49D4-BDDD-9D76A2A47CA1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56989-CED2-4633-93CE-0B11DBF4053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55066471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091DF-A7DB-4F95-9597-B0FAEF02435D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753EA-C826-491D-8B7A-42E5D77BBB8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72696369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pt-BR" noProof="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8A777-56C5-4C7C-8835-0528C9DFA46C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7B19B-49F1-4B45-8450-BF3ECA19F51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127776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A8075-C1B8-43CA-94C8-EAAD14D804DD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ADBB3-C2BB-4C3B-974F-1EE8B214B51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338120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06533-E319-437A-94B3-70AC6D19675D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366F1-FCBF-445B-BEA0-7FFFE29DD3E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56822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0FF5C-20C6-4338-A086-9E42B77648EC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31302-C3C2-4254-B63C-44102069D3F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187485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F3E8E-CBFD-4950-96CA-52FFEB3783F2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862C5-4DC8-43F5-98B6-FD096D137F0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956511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F8C73-84A6-461D-AF8D-0E3543997DA9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9892B-D339-4990-B97C-01EE55F8D3F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99377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8303F-60ED-485A-8C47-4FB8BCE3A253}" type="datetimeFigureOut">
              <a:rPr lang="pt-BR" smtClean="0"/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C0D37-B68E-4071-AC3A-D09A432F46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16145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F385D-98C5-41E4-99B0-C6A1543A4C6F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4D3A5-93BB-44C2-AAC8-1B0A9340B36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44935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C8ACC-34D1-49D4-BDDD-9D76A2A47CA1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56989-CED2-4633-93CE-0B11DBF4053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417181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091DF-A7DB-4F95-9597-B0FAEF02435D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753EA-C826-491D-8B7A-42E5D77BBB8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474481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pt-BR" noProof="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8A777-56C5-4C7C-8835-0528C9DFA46C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7B19B-49F1-4B45-8450-BF3ECA19F51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734242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9326C-12BF-47E1-8EDE-C9256B01954A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3DD88-440E-4200-A260-D0A1BAC8303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959940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51BA2-E440-4A6A-840F-27748F9DB930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292C28-7599-4BC0-A6C2-A08F3109E28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977414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B0528-376B-4184-BDEE-C95A61C78517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9BCD5-6C4B-4767-A653-815042950F6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147577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A8075-C1B8-43CA-94C8-EAAD14D804DD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ADBB3-C2BB-4C3B-974F-1EE8B214B51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0811195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06533-E319-437A-94B3-70AC6D19675D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366F1-FCBF-445B-BEA0-7FFFE29DD3E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628546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0FF5C-20C6-4338-A086-9E42B77648EC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31302-C3C2-4254-B63C-44102069D3F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80976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8303F-60ED-485A-8C47-4FB8BCE3A253}" type="datetimeFigureOut">
              <a:rPr lang="pt-BR" smtClean="0"/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C0D37-B68E-4071-AC3A-D09A432F46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16064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F3E8E-CBFD-4950-96CA-52FFEB3783F2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862C5-4DC8-43F5-98B6-FD096D137F0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645577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F8C73-84A6-461D-AF8D-0E3543997DA9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9892B-D339-4990-B97C-01EE55F8D3F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6064025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F385D-98C5-41E4-99B0-C6A1543A4C6F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4D3A5-93BB-44C2-AAC8-1B0A9340B36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120083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C8ACC-34D1-49D4-BDDD-9D76A2A47CA1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56989-CED2-4633-93CE-0B11DBF4053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164430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091DF-A7DB-4F95-9597-B0FAEF02435D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753EA-C826-491D-8B7A-42E5D77BBB8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8900866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pt-BR" noProof="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8A777-56C5-4C7C-8835-0528C9DFA46C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7B19B-49F1-4B45-8450-BF3ECA19F51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774168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9326C-12BF-47E1-8EDE-C9256B01954A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3DD88-440E-4200-A260-D0A1BAC8303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4235665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51BA2-E440-4A6A-840F-27748F9DB930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292C28-7599-4BC0-A6C2-A08F3109E28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193587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B0528-376B-4184-BDEE-C95A61C78517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9BCD5-6C4B-4767-A653-815042950F6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5322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A8075-C1B8-43CA-94C8-EAAD14D804DD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ADBB3-C2BB-4C3B-974F-1EE8B214B51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63421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8303F-60ED-485A-8C47-4FB8BCE3A253}" type="datetimeFigureOut">
              <a:rPr lang="pt-BR" smtClean="0"/>
              <a:t>16/07/2017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C0D37-B68E-4071-AC3A-D09A432F46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683881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06533-E319-437A-94B3-70AC6D19675D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366F1-FCBF-445B-BEA0-7FFFE29DD3E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1649724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0FF5C-20C6-4338-A086-9E42B77648EC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31302-C3C2-4254-B63C-44102069D3F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8280838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F3E8E-CBFD-4950-96CA-52FFEB3783F2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862C5-4DC8-43F5-98B6-FD096D137F0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4169602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F8C73-84A6-461D-AF8D-0E3543997DA9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9892B-D339-4990-B97C-01EE55F8D3F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5956627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F385D-98C5-41E4-99B0-C6A1543A4C6F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4D3A5-93BB-44C2-AAC8-1B0A9340B36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1915608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C8ACC-34D1-49D4-BDDD-9D76A2A47CA1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56989-CED2-4633-93CE-0B11DBF4053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2763312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091DF-A7DB-4F95-9597-B0FAEF02435D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753EA-C826-491D-8B7A-42E5D77BBB8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3861939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pt-BR" noProof="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8A777-56C5-4C7C-8835-0528C9DFA46C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7B19B-49F1-4B45-8450-BF3ECA19F51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2445055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8A5DEF6-ED77-4B6F-AEB7-82ACBB1B03DC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89E0E01-605F-4F3D-B10B-82C187BDD96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387893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78C7365-AD9D-401D-80DB-0CDF8369E514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1A99071-BD83-4332-A7B6-99972A059D6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8701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8303F-60ED-485A-8C47-4FB8BCE3A253}" type="datetimeFigureOut">
              <a:rPr lang="pt-BR" smtClean="0"/>
              <a:t>16/07/2017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C0D37-B68E-4071-AC3A-D09A432F46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914243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A831D72-0DBC-49A7-81D5-5DD43749CAAE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9399484-BCCE-41AD-8462-91154BA49DF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781658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9570DC5-9564-488A-A1A0-FC880A5564B0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0E2121D-E440-4221-AF61-4A069207C86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585110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C701A99-3DCA-4822-83AE-0460A3270B13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F681F4C-91CE-4D67-8030-3639B84B3D4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324056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007E2A8-FCF6-490C-949A-B76AA8CDD278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8194878-5DBD-4681-97B3-A3632547DBB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962110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A93089C-1D71-4D11-B36E-D8772D9F6687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849080B-6A39-47A1-854F-C43960F45C6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429777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532595A-18C5-4004-8B0E-531DA6B7BAA5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B804132-21CB-49B4-93D9-E6B03CDFA5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587920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522B92C-E907-426D-90A1-843A5B02F270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75A3BAC-DA23-4588-9B21-C20DCF7EAFE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992906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C52C1B6-89FF-447A-9E1F-742DB72913B0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D877C3A-98FD-4EA4-AD05-F5DE59FB222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397184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C919629-1273-494E-840A-A0349863E3BB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6F2F826-CAD0-476C-96D6-FBE27DEBFF8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333752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9326C-12BF-47E1-8EDE-C9256B01954A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3DD88-440E-4200-A260-D0A1BAC8303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8264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8303F-60ED-485A-8C47-4FB8BCE3A253}" type="datetimeFigureOut">
              <a:rPr lang="pt-BR" smtClean="0"/>
              <a:t>16/07/2017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C0D37-B68E-4071-AC3A-D09A432F46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34983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51BA2-E440-4A6A-840F-27748F9DB930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292C28-7599-4BC0-A6C2-A08F3109E28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4238249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B0528-376B-4184-BDEE-C95A61C78517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9BCD5-6C4B-4767-A653-815042950F6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6504063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A8075-C1B8-43CA-94C8-EAAD14D804DD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ADBB3-C2BB-4C3B-974F-1EE8B214B51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6010517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06533-E319-437A-94B3-70AC6D19675D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366F1-FCBF-445B-BEA0-7FFFE29DD3E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1357709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0FF5C-20C6-4338-A086-9E42B77648EC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31302-C3C2-4254-B63C-44102069D3F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6072040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F3E8E-CBFD-4950-96CA-52FFEB3783F2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862C5-4DC8-43F5-98B6-FD096D137F0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7829253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F8C73-84A6-461D-AF8D-0E3543997DA9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9892B-D339-4990-B97C-01EE55F8D3F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7758884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F385D-98C5-41E4-99B0-C6A1543A4C6F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4D3A5-93BB-44C2-AAC8-1B0A9340B36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2863924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C8ACC-34D1-49D4-BDDD-9D76A2A47CA1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56989-CED2-4633-93CE-0B11DBF4053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9266746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091DF-A7DB-4F95-9597-B0FAEF02435D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753EA-C826-491D-8B7A-42E5D77BBB8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16138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8303F-60ED-485A-8C47-4FB8BCE3A253}" type="datetimeFigureOut">
              <a:rPr lang="pt-BR" smtClean="0"/>
              <a:t>16/07/2017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C0D37-B68E-4071-AC3A-D09A432F46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737811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pt-BR" noProof="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8A777-56C5-4C7C-8835-0528C9DFA46C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7B19B-49F1-4B45-8450-BF3ECA19F51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2386355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9D92202-EAA7-48D2-BD26-497FFC98DFF6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CF7F9C0-88BC-4978-B6D5-1259DF8A933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420061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903FA1D-52EF-4B0D-B2DF-FBCD205495F5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E590BFA-B499-4F5E-A687-FBF538DCACF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379870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0732578-C758-452A-9266-CB07967DE37A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9B05633-51E0-4095-8730-330538DF4FF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919350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94E661A-D999-4197-9C44-757256D7CC04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2E9ED76-A8E0-4351-BABA-D4D2578080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517695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CB6A66A-4375-41A7-8E9C-8E9CB4815789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1F9293C-43EA-4466-8B17-00C87E6FADA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988950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3CFCD60-5408-414C-B78E-352D1120BC39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FE72525-A915-4696-A5C9-5CA24243D5D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755249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6C42003-47A3-452E-BA6C-B3B02CDD58A9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F9E011C-07D6-4C51-8DD9-CD6411A2EE2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645847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A096CAB-D5C8-4F32-A23B-BACA794D37B1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09C5AAD-F841-4BA0-9AD5-8AA0126262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733181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FF6F852-A3CD-4DAA-95C6-2E90D5D9CF6E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1284D2A-E870-4384-A4C7-FFDBDAD7095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4609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8303F-60ED-485A-8C47-4FB8BCE3A253}" type="datetimeFigureOut">
              <a:rPr lang="pt-BR" smtClean="0"/>
              <a:t>16/07/2017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C0D37-B68E-4071-AC3A-D09A432F46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114004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7EEAFE9-AFA0-48E7-8ECE-5082F93962F5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6E0CC6F-F2D0-44EF-9545-50A72DC3D47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478126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7B8AFE2-630B-4FF0-B55B-EC0C24D9155C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29E6EB1-C8C1-49D8-B98A-524A905BC90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386175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9D92202-EAA7-48D2-BD26-497FFC98DFF6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CF7F9C0-88BC-4978-B6D5-1259DF8A933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154816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903FA1D-52EF-4B0D-B2DF-FBCD205495F5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E590BFA-B499-4F5E-A687-FBF538DCACF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937298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0732578-C758-452A-9266-CB07967DE37A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9B05633-51E0-4095-8730-330538DF4FF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226331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94E661A-D999-4197-9C44-757256D7CC04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2E9ED76-A8E0-4351-BABA-D4D2578080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7468357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CB6A66A-4375-41A7-8E9C-8E9CB4815789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1F9293C-43EA-4466-8B17-00C87E6FADA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7343391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3CFCD60-5408-414C-B78E-352D1120BC39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FE72525-A915-4696-A5C9-5CA24243D5D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571491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6C42003-47A3-452E-BA6C-B3B02CDD58A9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F9E011C-07D6-4C51-8DD9-CD6411A2EE2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456033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A096CAB-D5C8-4F32-A23B-BACA794D37B1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09C5AAD-F841-4BA0-9AD5-8AA0126262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5964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8303F-60ED-485A-8C47-4FB8BCE3A253}" type="datetimeFigureOut">
              <a:rPr lang="pt-BR" smtClean="0"/>
              <a:t>16/07/2017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C0D37-B68E-4071-AC3A-D09A432F46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7511194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FF6F852-A3CD-4DAA-95C6-2E90D5D9CF6E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1284D2A-E870-4384-A4C7-FFDBDAD7095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5873770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7EEAFE9-AFA0-48E7-8ECE-5082F93962F5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6E0CC6F-F2D0-44EF-9545-50A72DC3D47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90338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7B8AFE2-630B-4FF0-B55B-EC0C24D9155C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29E6EB1-C8C1-49D8-B98A-524A905BC90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417655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9D92202-EAA7-48D2-BD26-497FFC98DFF6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CF7F9C0-88BC-4978-B6D5-1259DF8A933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368062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903FA1D-52EF-4B0D-B2DF-FBCD205495F5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E590BFA-B499-4F5E-A687-FBF538DCACF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678187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0732578-C758-452A-9266-CB07967DE37A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9B05633-51E0-4095-8730-330538DF4FF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40369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94E661A-D999-4197-9C44-757256D7CC04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2E9ED76-A8E0-4351-BABA-D4D2578080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6685747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CB6A66A-4375-41A7-8E9C-8E9CB4815789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1F9293C-43EA-4466-8B17-00C87E6FADA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6936199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3CFCD60-5408-414C-B78E-352D1120BC39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FE72525-A915-4696-A5C9-5CA24243D5D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5118428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6C42003-47A3-452E-BA6C-B3B02CDD58A9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F9E011C-07D6-4C51-8DD9-CD6411A2EE2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3571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1.xml"/><Relationship Id="rId3" Type="http://schemas.openxmlformats.org/officeDocument/2006/relationships/slideLayout" Target="../slideLayouts/slideLayout106.xml"/><Relationship Id="rId7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5.xml"/><Relationship Id="rId1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12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2.xml"/><Relationship Id="rId3" Type="http://schemas.openxmlformats.org/officeDocument/2006/relationships/slideLayout" Target="../slideLayouts/slideLayout117.xml"/><Relationship Id="rId7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6.xml"/><Relationship Id="rId1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23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3.xml"/><Relationship Id="rId3" Type="http://schemas.openxmlformats.org/officeDocument/2006/relationships/slideLayout" Target="../slideLayouts/slideLayout128.xml"/><Relationship Id="rId7" Type="http://schemas.openxmlformats.org/officeDocument/2006/relationships/slideLayout" Target="../slideLayouts/slideLayout132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7.xml"/><Relationship Id="rId1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4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4.xml"/><Relationship Id="rId13" Type="http://schemas.openxmlformats.org/officeDocument/2006/relationships/theme" Target="../theme/theme13.xml"/><Relationship Id="rId3" Type="http://schemas.openxmlformats.org/officeDocument/2006/relationships/slideLayout" Target="../slideLayouts/slideLayout139.xml"/><Relationship Id="rId7" Type="http://schemas.openxmlformats.org/officeDocument/2006/relationships/slideLayout" Target="../slideLayouts/slideLayout143.xml"/><Relationship Id="rId12" Type="http://schemas.openxmlformats.org/officeDocument/2006/relationships/slideLayout" Target="../slideLayouts/slideLayout148.xml"/><Relationship Id="rId2" Type="http://schemas.openxmlformats.org/officeDocument/2006/relationships/slideLayout" Target="../slideLayouts/slideLayout138.xml"/><Relationship Id="rId1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42.xml"/><Relationship Id="rId11" Type="http://schemas.openxmlformats.org/officeDocument/2006/relationships/slideLayout" Target="../slideLayouts/slideLayout147.xml"/><Relationship Id="rId5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6.xml"/><Relationship Id="rId4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5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8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81.xml"/><Relationship Id="rId5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80.xml"/><Relationship Id="rId4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9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9.xml"/><Relationship Id="rId3" Type="http://schemas.openxmlformats.org/officeDocument/2006/relationships/slideLayout" Target="../slideLayouts/slideLayout84.xml"/><Relationship Id="rId7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3.xml"/><Relationship Id="rId1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92.xml"/><Relationship Id="rId5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91.xml"/><Relationship Id="rId4" Type="http://schemas.openxmlformats.org/officeDocument/2006/relationships/slideLayout" Target="../slideLayouts/slideLayout85.xml"/><Relationship Id="rId9" Type="http://schemas.openxmlformats.org/officeDocument/2006/relationships/slideLayout" Target="../slideLayouts/slideLayout90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0.xml"/><Relationship Id="rId3" Type="http://schemas.openxmlformats.org/officeDocument/2006/relationships/slideLayout" Target="../slideLayouts/slideLayout95.xml"/><Relationship Id="rId7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4.xml"/><Relationship Id="rId1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96.xml"/><Relationship Id="rId9" Type="http://schemas.openxmlformats.org/officeDocument/2006/relationships/slideLayout" Target="../slideLayouts/slideLayout10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8303F-60ED-485A-8C47-4FB8BCE3A253}" type="datetimeFigureOut">
              <a:rPr lang="pt-BR" smtClean="0"/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C0D37-B68E-4071-AC3A-D09A432F46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2670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3075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901F450F-F4CD-4A15-B0CF-B243E6FE41B4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13E03C6E-8A35-4A80-828D-C3535E053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0328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3075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901F450F-F4CD-4A15-B0CF-B243E6FE41B4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13E03C6E-8A35-4A80-828D-C3535E053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7373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3075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901F450F-F4CD-4A15-B0CF-B243E6FE41B4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13E03C6E-8A35-4A80-828D-C3535E053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525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CBC699-5DAD-4B67-B6E4-4ABEB07296F0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8325835-7F15-42FC-93FB-22DDB78A50A4}" type="slidenum">
              <a:rPr lang="pt-BR" altLang="pt-B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20239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CBC699-5DAD-4B67-B6E4-4ABEB07296F0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8325835-7F15-42FC-93FB-22DDB78A50A4}" type="slidenum">
              <a:rPr lang="pt-BR" altLang="pt-B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17547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CBC699-5DAD-4B67-B6E4-4ABEB07296F0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8325835-7F15-42FC-93FB-22DDB78A50A4}" type="slidenum">
              <a:rPr lang="pt-BR" altLang="pt-B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59956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CBC699-5DAD-4B67-B6E4-4ABEB07296F0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8325835-7F15-42FC-93FB-22DDB78A50A4}" type="slidenum">
              <a:rPr lang="pt-BR" altLang="pt-B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13008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2051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F380B56D-9CE2-4E7E-8840-741AE8F8618E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777F333F-421D-47D6-8DCD-566DDC67D34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0641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CBC699-5DAD-4B67-B6E4-4ABEB07296F0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8325835-7F15-42FC-93FB-22DDB78A50A4}" type="slidenum">
              <a:rPr lang="pt-BR" altLang="pt-B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14700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3075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901F450F-F4CD-4A15-B0CF-B243E6FE41B4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13E03C6E-8A35-4A80-828D-C3535E053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1186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3075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901F450F-F4CD-4A15-B0CF-B243E6FE41B4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13E03C6E-8A35-4A80-828D-C3535E053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0680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3075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901F450F-F4CD-4A15-B0CF-B243E6FE41B4}" type="datetimeFigureOut">
              <a:rPr lang="pt-BR"/>
              <a:pPr>
                <a:defRPr/>
              </a:pPr>
              <a:t>16/07/2017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13E03C6E-8A35-4A80-828D-C3535E053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9783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hyperlink" Target="http://www.cps.sp.gov.br/fatec/escolas/itapeva/fatec-capao-bonito.asp" TargetMode="External"/><Relationship Id="rId18" Type="http://schemas.openxmlformats.org/officeDocument/2006/relationships/hyperlink" Target="http://www.cps.sp.gov.br/fatec/escolas/metropolitana-de-sao-paulo/fatec-diadema-luigi-papaiz.asp" TargetMode="External"/><Relationship Id="rId26" Type="http://schemas.openxmlformats.org/officeDocument/2006/relationships/hyperlink" Target="http://www.cps.sp.gov.br/fatec/escolas/metropolitana-de-sao-paulo/fatec-itaquaquecetuba.asp" TargetMode="External"/><Relationship Id="rId39" Type="http://schemas.openxmlformats.org/officeDocument/2006/relationships/hyperlink" Target="http://www.cps.sp.gov.br/fatec/escolas/campinas/fatec-mogi-mirim-arthur-de-azevedo.asp" TargetMode="External"/><Relationship Id="rId21" Type="http://schemas.openxmlformats.org/officeDocument/2006/relationships/hyperlink" Target="http://www.cps.sp.gov.br/fatec/escolas/sao-jose-dos-campos/fatec-guaratingueta-joao-mod.asp" TargetMode="External"/><Relationship Id="rId34" Type="http://schemas.openxmlformats.org/officeDocument/2006/relationships/hyperlink" Target="http://www.cps.sp.gov.br/fatec/escolas/bauru/fatec-lins-antonio-seabra.asp" TargetMode="External"/><Relationship Id="rId42" Type="http://schemas.openxmlformats.org/officeDocument/2006/relationships/hyperlink" Target="http://www.cps.sp.gov.br/fatec/escolas/sao-jose-dos-campos/fatec-pindamonhangaba.asp" TargetMode="External"/><Relationship Id="rId47" Type="http://schemas.openxmlformats.org/officeDocument/2006/relationships/hyperlink" Target="http://www.cps.sp.gov.br/fatec/escolas/ribeirao-preto/fatec-ribeirao-preto.asp" TargetMode="External"/><Relationship Id="rId50" Type="http://schemas.openxmlformats.org/officeDocument/2006/relationships/hyperlink" Target="http://www.cps.sp.gov.br/fatec/escolas/baixada-santista/fatec-santos-rubens-lara.asp" TargetMode="External"/><Relationship Id="rId55" Type="http://schemas.openxmlformats.org/officeDocument/2006/relationships/hyperlink" Target="http://www.cps.sp.gov.br/fatec/escolas/sao-jose-do-rio-preto/fatec-sao-jose-do-rio-preto.asp" TargetMode="External"/><Relationship Id="rId7" Type="http://schemas.openxmlformats.org/officeDocument/2006/relationships/hyperlink" Target="http://www.cps.sp.gov.br/fatec/escolas/metropolitana-de-sao-paulo/fatec-barueri-padre-danilo-jose.asp" TargetMode="External"/><Relationship Id="rId2" Type="http://schemas.openxmlformats.org/officeDocument/2006/relationships/hyperlink" Target="http://www.cps.sp.gov.br/fatec/escolas/campinas/fatec-americana.asp" TargetMode="External"/><Relationship Id="rId16" Type="http://schemas.openxmlformats.org/officeDocument/2006/relationships/hyperlink" Target="http://www.cps.sp.gov.br/fatec/escolas/metropolitana-de-sao-paulo/fatec-cotia.asp" TargetMode="External"/><Relationship Id="rId20" Type="http://schemas.openxmlformats.org/officeDocument/2006/relationships/hyperlink" Target="http://www.cps.sp.gov.br/fatec/escolas/marilia/fatec-garca.asp" TargetMode="External"/><Relationship Id="rId29" Type="http://schemas.openxmlformats.org/officeDocument/2006/relationships/hyperlink" Target="http://www.cps.sp.gov.br/fatec/escolas/ribeirao-preto/fatec-jaboticabal-nilo-de-stefani.asp" TargetMode="External"/><Relationship Id="rId41" Type="http://schemas.openxmlformats.org/officeDocument/2006/relationships/hyperlink" Target="http://www.cps.sp.gov.br/fatec/escolas/marilia/fatec-ourinhos.asp" TargetMode="External"/><Relationship Id="rId54" Type="http://schemas.openxmlformats.org/officeDocument/2006/relationships/hyperlink" Target="http://www.cps.sp.gov.br/fatec/escolas/sao-jose-dos-campos/fatec-sao-jose-dos-campos-jessen-vidal.asp" TargetMode="External"/><Relationship Id="rId62" Type="http://schemas.openxmlformats.org/officeDocument/2006/relationships/hyperlink" Target="http://www.cps.sp.gov.br/fatec/escolas/sao-jose-dos-campos/fatec-taubate.asp" TargetMode="External"/><Relationship Id="rId1" Type="http://schemas.openxmlformats.org/officeDocument/2006/relationships/slideLayout" Target="../slideLayouts/slideLayout62.xml"/><Relationship Id="rId6" Type="http://schemas.openxmlformats.org/officeDocument/2006/relationships/hyperlink" Target="http://www.cps.sp.gov.br/fatec/escolas/marilia/fatec-assis.asp" TargetMode="External"/><Relationship Id="rId11" Type="http://schemas.openxmlformats.org/officeDocument/2006/relationships/hyperlink" Target="http://www.cps.sp.gov.br/fatec/escolas/campinas/fatec-braganca-paulista-jornalista-omair-fagundes.asp" TargetMode="External"/><Relationship Id="rId24" Type="http://schemas.openxmlformats.org/officeDocument/2006/relationships/hyperlink" Target="http://www.cps.sp.gov.br/fatec/escolas/sorocaba/fatec-itapetininga-antonio-belizandro.asp" TargetMode="External"/><Relationship Id="rId32" Type="http://schemas.openxmlformats.org/officeDocument/2006/relationships/hyperlink" Target="http://www.cps.sp.gov.br/fatec/escolas/bauru/fatec-jau.asp" TargetMode="External"/><Relationship Id="rId37" Type="http://schemas.openxmlformats.org/officeDocument/2006/relationships/hyperlink" Target="http://www.cps.sp.gov.br/fatec/escolas/campinas/fatec-mococa.asp" TargetMode="External"/><Relationship Id="rId40" Type="http://schemas.openxmlformats.org/officeDocument/2006/relationships/hyperlink" Target="http://www.cps.sp.gov.br/fatec/escolas/metropolitana-de-sao-paulo/fatec-osasco-hirant-sanazar.asp" TargetMode="External"/><Relationship Id="rId45" Type="http://schemas.openxmlformats.org/officeDocument/2006/relationships/hyperlink" Target="http://www.cps.sp.gov.br/fatec/escolas/baixada-santista/fatec-praia-grande.asp" TargetMode="External"/><Relationship Id="rId53" Type="http://schemas.openxmlformats.org/officeDocument/2006/relationships/hyperlink" Target="http://www.cps.sp.gov.br/fatec/escolas/central/fatec-sao-carlos.asp" TargetMode="External"/><Relationship Id="rId58" Type="http://schemas.openxmlformats.org/officeDocument/2006/relationships/hyperlink" Target="http://www.cps.sp.gov.br/fatec/escolas/ribeirao-preto/fatec-sertaozinho.asp" TargetMode="External"/><Relationship Id="rId5" Type="http://schemas.openxmlformats.org/officeDocument/2006/relationships/hyperlink" Target="http://www.cps.sp.gov.br/fatec/escolas/campinas/fatec-araras.asp" TargetMode="External"/><Relationship Id="rId15" Type="http://schemas.openxmlformats.org/officeDocument/2006/relationships/hyperlink" Target="http://www.cps.sp.gov.br/fatec/escolas/sao-jose-do-rio-preto/fatec-catanduva.asp" TargetMode="External"/><Relationship Id="rId23" Type="http://schemas.openxmlformats.org/officeDocument/2006/relationships/hyperlink" Target="http://www.cps.sp.gov.br/fatec/escolas/campinas/fatec-indaiatuba.asp" TargetMode="External"/><Relationship Id="rId28" Type="http://schemas.openxmlformats.org/officeDocument/2006/relationships/hyperlink" Target="http://www.cps.sp.gov.br/fatec/escolas/sorocaba/fatec-itu-amaury-castanho.asp" TargetMode="External"/><Relationship Id="rId36" Type="http://schemas.openxmlformats.org/officeDocument/2006/relationships/hyperlink" Target="http://www.cps.sp.gov.br/fatec/escolas/metropolitana-de-sao-paulo/fatec-maua.asp" TargetMode="External"/><Relationship Id="rId49" Type="http://schemas.openxmlformats.org/officeDocument/2006/relationships/hyperlink" Target="http://www.cps.sp.gov.br/fatec/escolas/metropolitana-de-sao-paulo/fatec-santo-andre.asp" TargetMode="External"/><Relationship Id="rId57" Type="http://schemas.openxmlformats.org/officeDocument/2006/relationships/hyperlink" Target="http://www.cps.sp.gov.br/fatec/escolas/sao-jose-dos-campos/fatec-sao-sebastiao.asp" TargetMode="External"/><Relationship Id="rId61" Type="http://schemas.openxmlformats.org/officeDocument/2006/relationships/hyperlink" Target="http://www.cps.sp.gov.br/fatec/escolas/sorocaba/fatec-tatui-wilson-roberto.asp" TargetMode="External"/><Relationship Id="rId10" Type="http://schemas.openxmlformats.org/officeDocument/2006/relationships/hyperlink" Target="http://www.cps.sp.gov.br/fatec/escolas/sorocaba/fatec-botucatu.asp" TargetMode="External"/><Relationship Id="rId19" Type="http://schemas.openxmlformats.org/officeDocument/2006/relationships/hyperlink" Target="http://www.cps.sp.gov.br/fatec/escolas/franca/fatec-franca-tomaz-novelino.asp" TargetMode="External"/><Relationship Id="rId31" Type="http://schemas.openxmlformats.org/officeDocument/2006/relationships/hyperlink" Target="http://www.cps.sp.gov.br/fatec/escolas/sao-jose-do-rio-preto/fatec-jales.asp" TargetMode="External"/><Relationship Id="rId44" Type="http://schemas.openxmlformats.org/officeDocument/2006/relationships/hyperlink" Target="http://www.cps.sp.gov.br/fatec/escolas/marilia/fatec-pompeia-shunji-nishimura.asp" TargetMode="External"/><Relationship Id="rId52" Type="http://schemas.openxmlformats.org/officeDocument/2006/relationships/hyperlink" Target="http://www.cps.sp.gov.br/fatec/escolas/metropolitana-de-sao-paulo/fatec-sao-caetano-do-sul.asp" TargetMode="External"/><Relationship Id="rId60" Type="http://schemas.openxmlformats.org/officeDocument/2006/relationships/hyperlink" Target="http://www.cps.sp.gov.br/fatec/escolas/central/fatec-taquaritinga.asp" TargetMode="External"/><Relationship Id="rId4" Type="http://schemas.openxmlformats.org/officeDocument/2006/relationships/hyperlink" Target="http://www.cps.sp.gov.br/fatec/escolas/central/fatec-araraquara.asp" TargetMode="External"/><Relationship Id="rId9" Type="http://schemas.openxmlformats.org/officeDocument/2006/relationships/hyperlink" Target="http://www.cps.sp.gov.br/fatec/escolas/barretos/fatec-bebedouro.asp" TargetMode="External"/><Relationship Id="rId14" Type="http://schemas.openxmlformats.org/officeDocument/2006/relationships/hyperlink" Target="http://www.cps.sp.gov.br/fatec/escolas/metropolitana-de-sao-paulo/fatec-carapicuiba.asp" TargetMode="External"/><Relationship Id="rId22" Type="http://schemas.openxmlformats.org/officeDocument/2006/relationships/hyperlink" Target="http://www.cps.sp.gov.br/fatec/escolas/metropolitana-de-sao-paulo/fatec-guarulhos.asp" TargetMode="External"/><Relationship Id="rId27" Type="http://schemas.openxmlformats.org/officeDocument/2006/relationships/hyperlink" Target="http://www.cps.sp.gov.br/fatec/escolas/campinas/fatec-itatiba.asp" TargetMode="External"/><Relationship Id="rId30" Type="http://schemas.openxmlformats.org/officeDocument/2006/relationships/hyperlink" Target="http://www.cps.sp.gov.br/fatec/escolas/sao-jose-dos-campos/fatec-jacarei.asp" TargetMode="External"/><Relationship Id="rId35" Type="http://schemas.openxmlformats.org/officeDocument/2006/relationships/hyperlink" Target="http://www.cps.sp.gov.br/fatec/escolas/marilia/fatec-marilia-estudante-camarinha.asp" TargetMode="External"/><Relationship Id="rId43" Type="http://schemas.openxmlformats.org/officeDocument/2006/relationships/hyperlink" Target="http://www.cps.sp.gov.br/fatec/escolas/campinas/fatec-piracicaba-roque-trevisan.asp" TargetMode="External"/><Relationship Id="rId48" Type="http://schemas.openxmlformats.org/officeDocument/2006/relationships/hyperlink" Target="http://www.cps.sp.gov.br/fatec/escolas/metropolitana-de-sao-paulo/fatec-santana-de-parnaiba.asp" TargetMode="External"/><Relationship Id="rId56" Type="http://schemas.openxmlformats.org/officeDocument/2006/relationships/hyperlink" Target="http://www.cps.sp.gov.br/fatec/escolas/sorocaba/fatec-sao-roque.asp" TargetMode="External"/><Relationship Id="rId8" Type="http://schemas.openxmlformats.org/officeDocument/2006/relationships/hyperlink" Target="http://www.cps.sp.gov.br/fatec/escolas/bauru/fatec-bauru.asp" TargetMode="External"/><Relationship Id="rId51" Type="http://schemas.openxmlformats.org/officeDocument/2006/relationships/hyperlink" Target="http://www.cps.sp.gov.br/fatec/escolas/metropolitana-de-sao-paulo/fatec-sao-bernardo-adib-moises.asp" TargetMode="External"/><Relationship Id="rId3" Type="http://schemas.openxmlformats.org/officeDocument/2006/relationships/hyperlink" Target="http://www.cps.sp.gov.br/fatec/escolas/aracatuba/fatec-aracatuba-fernando-amaral.asp" TargetMode="External"/><Relationship Id="rId12" Type="http://schemas.openxmlformats.org/officeDocument/2006/relationships/hyperlink" Target="http://www.cps.sp.gov.br/fatec/escolas/campinas/fatec-campinas.asp" TargetMode="External"/><Relationship Id="rId17" Type="http://schemas.openxmlformats.org/officeDocument/2006/relationships/hyperlink" Target="http://www.cps.sp.gov.br/fatec/escolas/sao-jose-dos-campos/fatec-cruzeiro-waldomiro-way.asp" TargetMode="External"/><Relationship Id="rId25" Type="http://schemas.openxmlformats.org/officeDocument/2006/relationships/hyperlink" Target="http://www.cps.sp.gov.br/fatec/escolas/campinas/fatec-itapira.asp" TargetMode="External"/><Relationship Id="rId33" Type="http://schemas.openxmlformats.org/officeDocument/2006/relationships/hyperlink" Target="http://www.cps.sp.gov.br/fatec/escolas/campinas/fatec-jundiai-deputado-ary-fossen.asp" TargetMode="External"/><Relationship Id="rId38" Type="http://schemas.openxmlformats.org/officeDocument/2006/relationships/hyperlink" Target="http://www.cps.sp.gov.br/fatec/escolas/metropolitana-de-sao-paulo/fatec-mogi-das-cruzes.asp" TargetMode="External"/><Relationship Id="rId46" Type="http://schemas.openxmlformats.org/officeDocument/2006/relationships/hyperlink" Target="http://www.cps.sp.gov.br/fatec/escolas/presidente-prudente/fatec-presidente-prudente.asp" TargetMode="External"/><Relationship Id="rId59" Type="http://schemas.openxmlformats.org/officeDocument/2006/relationships/hyperlink" Target="http://www.cps.sp.gov.br/fatec/escolas/sorocaba/fatec-sorocaba-jose-crespo.asp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t.unicamp.br/" TargetMode="External"/><Relationship Id="rId2" Type="http://schemas.openxmlformats.org/officeDocument/2006/relationships/hyperlink" Target="http://www.fca.unicamp.br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07818"/>
            <a:ext cx="9144000" cy="3246725"/>
          </a:xfrm>
        </p:spPr>
        <p:txBody>
          <a:bodyPr>
            <a:normAutofit fontScale="90000"/>
          </a:bodyPr>
          <a:lstStyle/>
          <a:p>
            <a:r>
              <a:rPr lang="pt-BR" dirty="0">
                <a:solidFill>
                  <a:srgbClr val="FF0000"/>
                </a:solidFill>
                <a:latin typeface="Comic Sans MS" panose="030F0702030302020204" pitchFamily="66" charset="0"/>
              </a:rPr>
              <a:t>SISTEMA</a:t>
            </a:r>
            <a:br>
              <a:rPr lang="pt-BR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pt-BR" dirty="0">
                <a:solidFill>
                  <a:srgbClr val="FF0000"/>
                </a:solidFill>
                <a:latin typeface="Comic Sans MS" panose="030F0702030302020204" pitchFamily="66" charset="0"/>
              </a:rPr>
              <a:t>DE</a:t>
            </a:r>
            <a:br>
              <a:rPr lang="pt-BR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pt-BR" dirty="0">
                <a:solidFill>
                  <a:srgbClr val="FF0000"/>
                </a:solidFill>
                <a:latin typeface="Comic Sans MS" panose="030F0702030302020204" pitchFamily="66" charset="0"/>
              </a:rPr>
              <a:t>ENSINO SUPERIOR PÚBLICO PAULISTA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239347"/>
            <a:ext cx="9144000" cy="1655762"/>
          </a:xfrm>
        </p:spPr>
        <p:txBody>
          <a:bodyPr>
            <a:noAutofit/>
          </a:bodyPr>
          <a:lstStyle/>
          <a:p>
            <a:r>
              <a:rPr lang="pt-BR" sz="6000" dirty="0">
                <a:solidFill>
                  <a:srgbClr val="FF0000"/>
                </a:solidFill>
                <a:latin typeface="Comic Sans MS" panose="030F0702030302020204" pitchFamily="66" charset="0"/>
              </a:rPr>
              <a:t>ENSINO TÉCNICO E TECNOLÓGICO</a:t>
            </a:r>
          </a:p>
        </p:txBody>
      </p:sp>
    </p:spTree>
    <p:extLst>
      <p:ext uri="{BB962C8B-B14F-4D97-AF65-F5344CB8AC3E}">
        <p14:creationId xmlns:p14="http://schemas.microsoft.com/office/powerpoint/2010/main" val="15687758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54238" y="365126"/>
            <a:ext cx="7886700" cy="1325563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5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UNESP H</a:t>
            </a:r>
            <a:r>
              <a:rPr lang="pt-BR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OJE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154239" y="1681163"/>
            <a:ext cx="3868737" cy="823912"/>
          </a:xfrm>
        </p:spPr>
        <p:txBody>
          <a:bodyPr/>
          <a:lstStyle/>
          <a:p>
            <a:pPr algn="ctr" eaLnBrk="1" hangingPunct="1"/>
            <a:r>
              <a:rPr lang="pt-BR" altLang="pt-BR" sz="2700">
                <a:solidFill>
                  <a:srgbClr val="FF0000"/>
                </a:solidFill>
                <a:latin typeface="Comic Sans MS" panose="030F0702030302020204" pitchFamily="66" charset="0"/>
              </a:rPr>
              <a:t>Campus Tradicionais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154239" y="2505076"/>
            <a:ext cx="3868737" cy="4092575"/>
          </a:xfrm>
        </p:spPr>
        <p:txBody>
          <a:bodyPr rtlCol="0"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1. </a:t>
            </a:r>
            <a:r>
              <a:rPr lang="pt-BR" sz="25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Câmpus</a:t>
            </a:r>
            <a:r>
              <a:rPr lang="pt-BR" sz="2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de Araçatuba;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2. </a:t>
            </a:r>
            <a:r>
              <a:rPr lang="pt-BR" sz="25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Câmpus</a:t>
            </a:r>
            <a:r>
              <a:rPr lang="pt-BR" sz="2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de Araraquara;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3. </a:t>
            </a:r>
            <a:r>
              <a:rPr lang="pt-BR" sz="25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Câmpus</a:t>
            </a:r>
            <a:r>
              <a:rPr lang="pt-BR" sz="2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de Assis;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4. </a:t>
            </a:r>
            <a:r>
              <a:rPr lang="pt-BR" sz="25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Câmpus</a:t>
            </a:r>
            <a:r>
              <a:rPr lang="pt-BR" sz="2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de Bauru;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5. </a:t>
            </a:r>
            <a:r>
              <a:rPr lang="pt-BR" sz="25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Câmpus</a:t>
            </a:r>
            <a:r>
              <a:rPr lang="pt-BR" sz="2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de Botucatu;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6. </a:t>
            </a:r>
            <a:r>
              <a:rPr lang="pt-BR" sz="25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Câmpus</a:t>
            </a:r>
            <a:r>
              <a:rPr lang="pt-BR" sz="2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de Franca;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7. </a:t>
            </a:r>
            <a:r>
              <a:rPr lang="pt-BR" sz="25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Câmpus</a:t>
            </a:r>
            <a:r>
              <a:rPr lang="pt-BR" sz="2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de Guaratinguetá;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8. </a:t>
            </a:r>
            <a:r>
              <a:rPr lang="pt-BR" sz="25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Câmpus</a:t>
            </a:r>
            <a:r>
              <a:rPr lang="pt-BR" sz="2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de Ilha Solteira;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9. </a:t>
            </a:r>
            <a:r>
              <a:rPr lang="pt-BR" sz="25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Câmpus</a:t>
            </a:r>
            <a:r>
              <a:rPr lang="pt-BR" sz="2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de Jaboticabal;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10. </a:t>
            </a:r>
            <a:r>
              <a:rPr lang="pt-BR" sz="25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Câmpus</a:t>
            </a:r>
            <a:r>
              <a:rPr lang="pt-BR" sz="2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de Marília;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11. </a:t>
            </a:r>
            <a:r>
              <a:rPr lang="pt-BR" sz="25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Câmpus</a:t>
            </a:r>
            <a:r>
              <a:rPr lang="pt-BR" sz="2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de Presidente Prudente;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12. </a:t>
            </a:r>
            <a:r>
              <a:rPr lang="pt-BR" sz="25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Câmpus</a:t>
            </a:r>
            <a:r>
              <a:rPr lang="pt-BR" sz="2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de Rio Claro;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13. </a:t>
            </a:r>
            <a:r>
              <a:rPr lang="pt-BR" sz="25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Câmpus</a:t>
            </a:r>
            <a:r>
              <a:rPr lang="pt-BR" sz="2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de São José dos Campos;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14. </a:t>
            </a:r>
            <a:r>
              <a:rPr lang="pt-BR" sz="25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Câmpus</a:t>
            </a:r>
            <a:r>
              <a:rPr lang="pt-BR" sz="2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de São José do Rio Preto;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15. </a:t>
            </a:r>
            <a:r>
              <a:rPr lang="pt-BR" sz="25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Câmpus</a:t>
            </a:r>
            <a:r>
              <a:rPr lang="pt-BR" sz="2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de São Paulo.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072188" y="2070100"/>
            <a:ext cx="3886200" cy="869950"/>
          </a:xfrm>
        </p:spPr>
        <p:txBody>
          <a:bodyPr rtlCol="0">
            <a:normAutofit fontScale="92500" lnSpcReduction="1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Campus Experimentais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1500" dirty="0">
                <a:solidFill>
                  <a:srgbClr val="FF0000"/>
                </a:solidFill>
                <a:latin typeface="Comic Sans MS" panose="030F0702030302020204" pitchFamily="66" charset="0"/>
              </a:rPr>
              <a:t>Recentemente “transformados” em Campus consolidados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880100" y="2925763"/>
            <a:ext cx="3887788" cy="32512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1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1.Rosana </a:t>
            </a:r>
            <a:r>
              <a:rPr lang="pt-BR" sz="900" b="1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</a:rPr>
              <a:t>(Turismo e Eng. De Energia)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1600" b="1" dirty="0">
                <a:solidFill>
                  <a:srgbClr val="0070C0"/>
                </a:solidFill>
                <a:latin typeface="Comic Sans MS" panose="030F0702030302020204" pitchFamily="66" charset="0"/>
              </a:rPr>
              <a:t>2.Tupã</a:t>
            </a:r>
            <a:r>
              <a:rPr lang="pt-BR" sz="9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pt-BR" sz="900" b="1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</a:rPr>
              <a:t>(Administração e Engenharia de Biossistemas</a:t>
            </a:r>
            <a:r>
              <a:rPr lang="pt-BR" sz="600" b="1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1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3. Itapeva </a:t>
            </a:r>
            <a:r>
              <a:rPr lang="pt-BR" sz="900" b="1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</a:rPr>
              <a:t>(Eng. Industria Madeireira e Eng. de             Produção)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1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4. Ourinhos</a:t>
            </a:r>
            <a:r>
              <a:rPr lang="pt-BR" sz="1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pt-BR" sz="900" b="1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</a:rPr>
              <a:t>(Geografia)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1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5. Dracena </a:t>
            </a:r>
            <a:r>
              <a:rPr lang="pt-BR" sz="900" b="1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</a:rPr>
              <a:t>(Eng. Agronômica e Zootecnia)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1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6. Registro </a:t>
            </a:r>
            <a:r>
              <a:rPr lang="pt-BR" sz="900" b="1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</a:rPr>
              <a:t>(Agronomia e Eng. de Pesca)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1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7. Sorocaba </a:t>
            </a:r>
            <a:r>
              <a:rPr lang="pt-BR" sz="900" b="1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</a:rPr>
              <a:t>(Eng. de Controle e Automação e Eng. ambiental)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1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8. São Vicente </a:t>
            </a:r>
            <a:r>
              <a:rPr lang="pt-BR" sz="900" b="1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</a:rPr>
              <a:t>(Ciências Biológicas: Bach. E Lic.)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1500" b="1" dirty="0">
                <a:solidFill>
                  <a:srgbClr val="0070C0"/>
                </a:solidFill>
                <a:latin typeface="Comic Sans MS" panose="030F0702030302020204" pitchFamily="66" charset="0"/>
              </a:rPr>
              <a:t>9. São João da Boa Vista </a:t>
            </a:r>
            <a:r>
              <a:rPr lang="pt-BR" sz="900" b="1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</a:rPr>
              <a:t>(Eng. de Telecomunicações e </a:t>
            </a:r>
            <a:r>
              <a:rPr lang="pt-BR" sz="900" b="1" dirty="0" err="1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</a:rPr>
              <a:t>Eng.Aeronautica</a:t>
            </a:r>
            <a:r>
              <a:rPr lang="pt-BR" sz="900" b="1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4866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CEETEPS HOJE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0837" y="1600201"/>
            <a:ext cx="11637818" cy="5160817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Americana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Araçatuba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Araraquara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Araras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Assis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Barueri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Bauru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pt-BR" sz="16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9"/>
              </a:rPr>
              <a:t>Bebedouro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10"/>
              </a:rPr>
              <a:t>Botucatu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11"/>
              </a:rPr>
              <a:t>Bragança Paulista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12"/>
              </a:rPr>
              <a:t>Campinas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13"/>
              </a:rPr>
              <a:t>Capão Bonito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pt-BR" sz="16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14"/>
              </a:rPr>
              <a:t>Carapicuíba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15"/>
              </a:rPr>
              <a:t>Catanduva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16"/>
              </a:rPr>
              <a:t>Cotia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17"/>
              </a:rPr>
              <a:t>Cruzeiro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18"/>
              </a:rPr>
              <a:t>Diadema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19"/>
              </a:rPr>
              <a:t>Franca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20"/>
              </a:rPr>
              <a:t>Garça</a:t>
            </a:r>
            <a:endParaRPr lang="pt-BR" sz="16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21"/>
              </a:rPr>
              <a:t>Guaratinguetá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22"/>
              </a:rPr>
              <a:t>Guarulhos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23"/>
              </a:rPr>
              <a:t>Indaiatuba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24"/>
              </a:rPr>
              <a:t>Itapetininga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25"/>
              </a:rPr>
              <a:t>Itapira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pt-BR" sz="16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26"/>
              </a:rPr>
              <a:t>Itaquaquecetuba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27"/>
              </a:rPr>
              <a:t>Itatiba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28"/>
              </a:rPr>
              <a:t>Itu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29"/>
              </a:rPr>
              <a:t>Jaboticabal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30"/>
              </a:rPr>
              <a:t>Jacareí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31"/>
              </a:rPr>
              <a:t>Jales</a:t>
            </a:r>
            <a:r>
              <a:rPr lang="pt-BR" sz="1600" b="1" u="sng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31"/>
              </a:rPr>
              <a:t>,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32"/>
              </a:rPr>
              <a:t>Jaú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pt-BR" sz="16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33"/>
              </a:rPr>
              <a:t>Jundiaí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34"/>
              </a:rPr>
              <a:t>Lins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35"/>
              </a:rPr>
              <a:t>Marília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36"/>
              </a:rPr>
              <a:t>Mauá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37"/>
              </a:rPr>
              <a:t> Mococa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38"/>
              </a:rPr>
              <a:t>Mogi das Cruzes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39"/>
              </a:rPr>
              <a:t>Mogi Mirim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pt-BR" sz="16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40"/>
              </a:rPr>
              <a:t>Osasco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41"/>
              </a:rPr>
              <a:t>Ourinhos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42"/>
              </a:rPr>
              <a:t>Pindamonhangaba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43"/>
              </a:rPr>
              <a:t>Piracicaba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44"/>
              </a:rPr>
              <a:t>Pompeia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45"/>
              </a:rPr>
              <a:t>Praia Grande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pt-BR" sz="16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46"/>
              </a:rPr>
              <a:t>Presidente Prudente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47"/>
              </a:rPr>
              <a:t>Ribeirão Preto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48"/>
              </a:rPr>
              <a:t>Santana de Parnaíba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pt-BR" sz="16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49"/>
              </a:rPr>
              <a:t>Santo André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50"/>
              </a:rPr>
              <a:t>Santos</a:t>
            </a:r>
            <a:r>
              <a:rPr lang="pt-BR" sz="1600" b="1" u="sng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50"/>
              </a:rPr>
              <a:t>,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51"/>
              </a:rPr>
              <a:t>São Bernardo do Campo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52"/>
              </a:rPr>
              <a:t>São Caetano do Sul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pt-BR" sz="16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53"/>
              </a:rPr>
              <a:t>São Carlos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54"/>
              </a:rPr>
              <a:t>São José dos Campos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55"/>
              </a:rPr>
              <a:t>São José do Rio Preto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São Paulo,</a:t>
            </a:r>
            <a:endParaRPr lang="pt-BR" sz="16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56"/>
              </a:rPr>
              <a:t>São Roque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57"/>
              </a:rPr>
              <a:t>São Sebastião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58"/>
              </a:rPr>
              <a:t>Sertãozinho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59"/>
              </a:rPr>
              <a:t>Sorocaba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60"/>
              </a:rPr>
              <a:t>Taquaritinga</a:t>
            </a:r>
            <a:endParaRPr lang="pt-BR" sz="16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61"/>
              </a:rPr>
              <a:t>Tatuí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62"/>
              </a:rPr>
              <a:t>Taubaté</a:t>
            </a:r>
            <a:r>
              <a:rPr lang="pt-BR" sz="1600" b="1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BR" sz="16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62714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>
                <a:solidFill>
                  <a:schemeClr val="folHlink"/>
                </a:solidFill>
                <a:latin typeface="Comic Sans MS" panose="030F0702030302020204" pitchFamily="66" charset="0"/>
              </a:rPr>
              <a:t>Antes da Autonomia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body" idx="1"/>
          </p:nvPr>
        </p:nvSpPr>
        <p:spPr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pt-BR" altLang="pt-BR" sz="2800" dirty="0">
              <a:solidFill>
                <a:schemeClr val="hlink"/>
              </a:solidFill>
              <a:latin typeface="Comic Sans MS" panose="030F0702030302020204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pt-BR" altLang="pt-BR" sz="2800" dirty="0">
                <a:solidFill>
                  <a:schemeClr val="hlink"/>
                </a:solidFill>
                <a:latin typeface="Comic Sans MS" panose="030F0702030302020204" pitchFamily="66" charset="0"/>
              </a:rPr>
              <a:t>Luta por recursos na Assembleia Legislativa Lei de Diretrizes Orçamentárias (LDO);</a:t>
            </a:r>
          </a:p>
          <a:p>
            <a:pPr eaLnBrk="1" hangingPunct="1">
              <a:lnSpc>
                <a:spcPct val="90000"/>
              </a:lnSpc>
            </a:pPr>
            <a:endParaRPr lang="pt-BR" altLang="pt-BR" sz="2800" dirty="0">
              <a:solidFill>
                <a:schemeClr val="hlink"/>
              </a:solidFill>
              <a:latin typeface="Comic Sans MS" panose="030F0702030302020204" pitchFamily="66" charset="0"/>
            </a:endParaRPr>
          </a:p>
          <a:p>
            <a:pPr eaLnBrk="1" hangingPunct="1">
              <a:lnSpc>
                <a:spcPct val="90000"/>
              </a:lnSpc>
            </a:pPr>
            <a:endParaRPr lang="pt-BR" altLang="pt-BR" sz="2800" dirty="0">
              <a:solidFill>
                <a:schemeClr val="hlink"/>
              </a:solidFill>
              <a:latin typeface="Comic Sans MS" panose="030F0702030302020204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pt-BR" altLang="pt-BR" sz="2800" dirty="0">
                <a:solidFill>
                  <a:schemeClr val="hlink"/>
                </a:solidFill>
                <a:latin typeface="Comic Sans MS" panose="030F0702030302020204" pitchFamily="66" charset="0"/>
              </a:rPr>
              <a:t>Movimento conjunto com o funcionalismo público por reajuste salarial;</a:t>
            </a:r>
          </a:p>
          <a:p>
            <a:pPr eaLnBrk="1" hangingPunct="1">
              <a:lnSpc>
                <a:spcPct val="90000"/>
              </a:lnSpc>
            </a:pPr>
            <a:endParaRPr lang="pt-BR" altLang="pt-BR" sz="2800" dirty="0">
              <a:solidFill>
                <a:schemeClr val="hlink"/>
              </a:solidFill>
              <a:latin typeface="Comic Sans MS" panose="030F0702030302020204" pitchFamily="66" charset="0"/>
            </a:endParaRPr>
          </a:p>
          <a:p>
            <a:pPr eaLnBrk="1" hangingPunct="1">
              <a:lnSpc>
                <a:spcPct val="90000"/>
              </a:lnSpc>
            </a:pPr>
            <a:endParaRPr lang="pt-BR" altLang="pt-BR" sz="2800" dirty="0">
              <a:solidFill>
                <a:schemeClr val="hlink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491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altLang="pt-BR" sz="4800">
                <a:solidFill>
                  <a:srgbClr val="FF0000"/>
                </a:solidFill>
                <a:latin typeface="Comic Sans MS" panose="030F0702030302020204" pitchFamily="66" charset="0"/>
              </a:rPr>
              <a:t>Depois da Autonomia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52650" y="1825626"/>
            <a:ext cx="7886700" cy="48434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  <a:defRPr/>
            </a:pPr>
            <a:r>
              <a:rPr lang="pt-BR" sz="4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Fórum das Seis e </a:t>
            </a:r>
            <a:r>
              <a:rPr lang="pt-BR" sz="44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Cruesp</a:t>
            </a:r>
            <a:endParaRPr lang="pt-BR" sz="44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  <a:defRPr/>
            </a:pPr>
            <a:endParaRPr lang="pt-BR" sz="3600" dirty="0">
              <a:latin typeface="Comic Sans MS" panose="030F0702030302020204" pitchFamily="66" charset="0"/>
            </a:endParaRPr>
          </a:p>
          <a:p>
            <a:pPr marL="0" indent="0">
              <a:buNone/>
              <a:defRPr/>
            </a:pPr>
            <a:r>
              <a:rPr lang="pt-BR" sz="3200" i="1" dirty="0">
                <a:solidFill>
                  <a:srgbClr val="333333"/>
                </a:solidFill>
                <a:latin typeface="Georgia" panose="02040502050405020303" pitchFamily="18" charset="0"/>
              </a:rPr>
              <a:t>O</a:t>
            </a:r>
            <a:r>
              <a:rPr lang="pt-BR" sz="3200" b="1" i="1" dirty="0">
                <a:solidFill>
                  <a:srgbClr val="333333"/>
                </a:solidFill>
                <a:latin typeface="Verdana" panose="020B0604030504040204" pitchFamily="34" charset="0"/>
              </a:rPr>
              <a:t> CRUESP </a:t>
            </a:r>
            <a:r>
              <a:rPr lang="pt-BR" sz="3200" i="1" dirty="0">
                <a:solidFill>
                  <a:srgbClr val="333333"/>
                </a:solidFill>
                <a:latin typeface="Georgia" panose="02040502050405020303" pitchFamily="18" charset="0"/>
              </a:rPr>
              <a:t>é o Conselho de reitores das Universidades Estaduais de São Paulo - constituído pelos </a:t>
            </a:r>
            <a:r>
              <a:rPr lang="pt-BR" sz="3200" i="1" dirty="0">
                <a:solidFill>
                  <a:srgbClr val="FF0000"/>
                </a:solidFill>
                <a:latin typeface="Georgia" panose="02040502050405020303" pitchFamily="18" charset="0"/>
              </a:rPr>
              <a:t>reitores </a:t>
            </a:r>
            <a:r>
              <a:rPr lang="pt-BR" sz="3200" i="1" dirty="0">
                <a:solidFill>
                  <a:srgbClr val="333333"/>
                </a:solidFill>
                <a:latin typeface="Georgia" panose="02040502050405020303" pitchFamily="18" charset="0"/>
              </a:rPr>
              <a:t>da USP, Unicamp e Unesp e pelos </a:t>
            </a:r>
            <a:r>
              <a:rPr lang="pt-BR" sz="3200" i="1" dirty="0">
                <a:solidFill>
                  <a:srgbClr val="FF0000"/>
                </a:solidFill>
                <a:latin typeface="Georgia" panose="02040502050405020303" pitchFamily="18" charset="0"/>
              </a:rPr>
              <a:t>Secretários de Desenvolvimento Econômico, Ciência e Tecnologia e da Educação</a:t>
            </a:r>
            <a:r>
              <a:rPr lang="pt-BR" sz="3200" i="1" dirty="0">
                <a:solidFill>
                  <a:srgbClr val="333333"/>
                </a:solidFill>
                <a:latin typeface="Georgia" panose="02040502050405020303" pitchFamily="18" charset="0"/>
              </a:rPr>
              <a:t>, e foi criado pelo </a:t>
            </a:r>
            <a:r>
              <a:rPr lang="pt-BR" sz="3200" dirty="0">
                <a:solidFill>
                  <a:prstClr val="black"/>
                </a:solidFill>
                <a:latin typeface="Georgia" panose="02040502050405020303" pitchFamily="18" charset="0"/>
              </a:rPr>
              <a:t>Decreto nº 26.914, de 15 de março de 1987.</a:t>
            </a:r>
          </a:p>
          <a:p>
            <a:pPr marL="0" indent="0">
              <a:buNone/>
              <a:defRPr/>
            </a:pPr>
            <a:endParaRPr lang="pt-BR" sz="3200" dirty="0">
              <a:latin typeface="Comic Sans MS" panose="030F0702030302020204" pitchFamily="66" charset="0"/>
            </a:endParaRPr>
          </a:p>
          <a:p>
            <a:pPr marL="0" indent="0">
              <a:buNone/>
              <a:defRPr/>
            </a:pPr>
            <a:endParaRPr lang="pt-BR" sz="3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913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altLang="pt-BR" sz="4400">
                <a:solidFill>
                  <a:srgbClr val="FF0000"/>
                </a:solidFill>
                <a:latin typeface="Comic Sans MS" panose="030F0702030302020204" pitchFamily="66" charset="0"/>
              </a:rPr>
              <a:t>Atribuições do Cruesp</a:t>
            </a:r>
          </a:p>
        </p:txBody>
      </p:sp>
      <p:sp>
        <p:nvSpPr>
          <p:cNvPr id="51203" name="Espaço Reservado para Conteúdo 2"/>
          <p:cNvSpPr>
            <a:spLocks noGrp="1"/>
          </p:cNvSpPr>
          <p:nvPr>
            <p:ph idx="1"/>
          </p:nvPr>
        </p:nvSpPr>
        <p:spPr>
          <a:xfrm>
            <a:off x="2152650" y="1484314"/>
            <a:ext cx="7886700" cy="5184775"/>
          </a:xfrm>
        </p:spPr>
        <p:txBody>
          <a:bodyPr/>
          <a:lstStyle/>
          <a:p>
            <a:r>
              <a:rPr lang="pt-BR" altLang="pt-BR" dirty="0">
                <a:solidFill>
                  <a:srgbClr val="0070C0"/>
                </a:solidFill>
              </a:rPr>
              <a:t>I – fortalecer a interação entre as Universidades;</a:t>
            </a:r>
          </a:p>
          <a:p>
            <a:endParaRPr lang="pt-BR" altLang="pt-BR" dirty="0">
              <a:solidFill>
                <a:srgbClr val="0070C0"/>
              </a:solidFill>
            </a:endParaRPr>
          </a:p>
          <a:p>
            <a:r>
              <a:rPr lang="pt-BR" altLang="pt-BR" dirty="0">
                <a:solidFill>
                  <a:srgbClr val="0070C0"/>
                </a:solidFill>
              </a:rPr>
              <a:t>II – propor possíveis formas de ação conjunta;</a:t>
            </a:r>
          </a:p>
          <a:p>
            <a:endParaRPr lang="pt-BR" altLang="pt-BR" dirty="0">
              <a:solidFill>
                <a:srgbClr val="0070C0"/>
              </a:solidFill>
            </a:endParaRPr>
          </a:p>
          <a:p>
            <a:r>
              <a:rPr lang="pt-BR" altLang="pt-BR" dirty="0">
                <a:solidFill>
                  <a:srgbClr val="0070C0"/>
                </a:solidFill>
              </a:rPr>
              <a:t>III – conjugar esforços com vistas as desenvolvimento das </a:t>
            </a:r>
            <a:r>
              <a:rPr lang="pt-BR" altLang="pt-BR" dirty="0" err="1">
                <a:solidFill>
                  <a:srgbClr val="0070C0"/>
                </a:solidFill>
              </a:rPr>
              <a:t>Univer</a:t>
            </a:r>
            <a:r>
              <a:rPr lang="pt-BR" altLang="pt-BR" dirty="0">
                <a:solidFill>
                  <a:srgbClr val="0070C0"/>
                </a:solidFill>
              </a:rPr>
              <a:t>- </a:t>
            </a:r>
            <a:r>
              <a:rPr lang="pt-BR" altLang="pt-BR" dirty="0" err="1">
                <a:solidFill>
                  <a:srgbClr val="0070C0"/>
                </a:solidFill>
              </a:rPr>
              <a:t>sidades</a:t>
            </a:r>
            <a:r>
              <a:rPr lang="pt-BR" altLang="pt-BR" dirty="0">
                <a:solidFill>
                  <a:srgbClr val="0070C0"/>
                </a:solidFill>
              </a:rPr>
              <a:t>;</a:t>
            </a:r>
          </a:p>
          <a:p>
            <a:endParaRPr lang="pt-BR" altLang="pt-BR" dirty="0">
              <a:solidFill>
                <a:srgbClr val="0070C0"/>
              </a:solidFill>
            </a:endParaRPr>
          </a:p>
          <a:p>
            <a:r>
              <a:rPr lang="pt-BR" altLang="pt-BR" dirty="0">
                <a:solidFill>
                  <a:srgbClr val="0070C0"/>
                </a:solidFill>
              </a:rPr>
              <a:t>IV – assessorar o Governador em assuntos de ensino superior;</a:t>
            </a:r>
          </a:p>
          <a:p>
            <a:endParaRPr lang="pt-BR" altLang="pt-BR" dirty="0">
              <a:solidFill>
                <a:srgbClr val="0070C0"/>
              </a:solidFill>
            </a:endParaRPr>
          </a:p>
          <a:p>
            <a:r>
              <a:rPr lang="pt-BR" altLang="pt-BR" dirty="0">
                <a:solidFill>
                  <a:srgbClr val="0070C0"/>
                </a:solidFill>
              </a:rPr>
              <a:t>V – analisar e propor soluções para as questões relacionadas com o ensino e pesquisa nas Universidades Estaduais.</a:t>
            </a:r>
          </a:p>
          <a:p>
            <a:r>
              <a:rPr lang="pt-BR" altLang="pt-BR" dirty="0">
                <a:solidFill>
                  <a:srgbClr val="0070C0"/>
                </a:solidFill>
              </a:rPr>
              <a:t>Artigo 4.º – A presidência, exercida em rodízio, caberá a um dos Reitores, eleito pelos membros do CRUESP, com mandato de um ano.</a:t>
            </a:r>
          </a:p>
        </p:txBody>
      </p:sp>
    </p:spTree>
    <p:extLst>
      <p:ext uri="{BB962C8B-B14F-4D97-AF65-F5344CB8AC3E}">
        <p14:creationId xmlns:p14="http://schemas.microsoft.com/office/powerpoint/2010/main" val="34576281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pt-BR" sz="3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  <a:ea typeface="+mn-ea"/>
                <a:cs typeface="+mn-cs"/>
              </a:rPr>
              <a:t>Fórum das Seis</a:t>
            </a:r>
            <a:br>
              <a:rPr lang="pt-BR" sz="3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  <a:ea typeface="+mn-ea"/>
                <a:cs typeface="+mn-cs"/>
              </a:rPr>
            </a:br>
            <a:r>
              <a:rPr lang="pt-BR" sz="3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  <a:ea typeface="+mn-ea"/>
                <a:cs typeface="+mn-cs"/>
              </a:rPr>
              <a:t>(1989)</a:t>
            </a:r>
            <a:br>
              <a:rPr lang="pt-BR" sz="3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  <a:ea typeface="+mn-ea"/>
                <a:cs typeface="+mn-cs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pt-BR" sz="36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>
              <a:defRPr/>
            </a:pPr>
            <a:r>
              <a:rPr lang="pt-BR" sz="36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Adunesp</a:t>
            </a:r>
            <a:r>
              <a:rPr lang="pt-BR" sz="3600" dirty="0">
                <a:solidFill>
                  <a:prstClr val="black"/>
                </a:solidFill>
                <a:latin typeface="Comic Sans MS" panose="030F0702030302020204" pitchFamily="66" charset="0"/>
              </a:rPr>
              <a:t> e </a:t>
            </a:r>
            <a:r>
              <a:rPr lang="pt-BR" sz="36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Sintunesp</a:t>
            </a:r>
            <a:endParaRPr lang="pt-BR" sz="36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  <a:defRPr/>
            </a:pPr>
            <a:endParaRPr lang="pt-BR" sz="36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>
              <a:defRPr/>
            </a:pPr>
            <a:r>
              <a:rPr lang="pt-BR" sz="36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Adunicamp</a:t>
            </a:r>
            <a:r>
              <a:rPr lang="pt-BR" sz="3600" dirty="0">
                <a:solidFill>
                  <a:prstClr val="black"/>
                </a:solidFill>
                <a:latin typeface="Comic Sans MS" panose="030F0702030302020204" pitchFamily="66" charset="0"/>
              </a:rPr>
              <a:t> e STU</a:t>
            </a:r>
          </a:p>
          <a:p>
            <a:pPr marL="0" indent="0">
              <a:buNone/>
              <a:defRPr/>
            </a:pPr>
            <a:endParaRPr lang="pt-BR" sz="36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>
              <a:defRPr/>
            </a:pPr>
            <a:r>
              <a:rPr lang="pt-BR" sz="36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Adusp</a:t>
            </a:r>
            <a:r>
              <a:rPr lang="pt-BR" sz="3600" dirty="0">
                <a:solidFill>
                  <a:prstClr val="black"/>
                </a:solidFill>
                <a:latin typeface="Comic Sans MS" panose="030F0702030302020204" pitchFamily="66" charset="0"/>
              </a:rPr>
              <a:t> e </a:t>
            </a:r>
            <a:r>
              <a:rPr lang="pt-BR" sz="36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Sintusp</a:t>
            </a:r>
            <a:endParaRPr lang="pt-BR" sz="36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>
              <a:defRPr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7820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ítulo 1"/>
          <p:cNvSpPr>
            <a:spLocks noGrp="1"/>
          </p:cNvSpPr>
          <p:nvPr>
            <p:ph type="title"/>
          </p:nvPr>
        </p:nvSpPr>
        <p:spPr>
          <a:xfrm>
            <a:off x="2152650" y="0"/>
            <a:ext cx="7886700" cy="1690688"/>
          </a:xfrm>
        </p:spPr>
        <p:txBody>
          <a:bodyPr/>
          <a:lstStyle/>
          <a:p>
            <a:pPr algn="ctr"/>
            <a:r>
              <a:rPr lang="pt-BR" altLang="pt-BR" sz="4400">
                <a:solidFill>
                  <a:srgbClr val="FF0000"/>
                </a:solidFill>
                <a:latin typeface="Comic Sans MS" panose="030F0702030302020204" pitchFamily="66" charset="0"/>
              </a:rPr>
              <a:t>Depois da Autonomia</a:t>
            </a:r>
            <a:br>
              <a:rPr lang="pt-BR" altLang="pt-BR" sz="440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pt-BR" altLang="pt-BR" sz="3200">
                <a:solidFill>
                  <a:srgbClr val="000000"/>
                </a:solidFill>
                <a:latin typeface="Comic Sans MS" panose="030F0702030302020204" pitchFamily="66" charset="0"/>
              </a:rPr>
              <a:t>(Composição atual)</a:t>
            </a:r>
            <a:br>
              <a:rPr lang="pt-BR" altLang="pt-BR" sz="3200">
                <a:solidFill>
                  <a:srgbClr val="000000"/>
                </a:solidFill>
                <a:latin typeface="Comic Sans MS" panose="030F0702030302020204" pitchFamily="66" charset="0"/>
              </a:rPr>
            </a:br>
            <a:endParaRPr lang="pt-BR" alt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52650" y="1676400"/>
            <a:ext cx="7886700" cy="4916488"/>
          </a:xfrm>
        </p:spPr>
        <p:txBody>
          <a:bodyPr/>
          <a:lstStyle/>
          <a:p>
            <a:pPr marL="0" indent="0">
              <a:buNone/>
              <a:defRPr/>
            </a:pPr>
            <a:endParaRPr lang="pt-BR" sz="36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>
              <a:defRPr/>
            </a:pPr>
            <a:r>
              <a:rPr lang="pt-BR" sz="28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Adunesp</a:t>
            </a:r>
            <a:r>
              <a:rPr lang="pt-BR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, </a:t>
            </a:r>
            <a:r>
              <a:rPr lang="pt-BR" sz="28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Sintunesp</a:t>
            </a:r>
            <a:endParaRPr lang="pt-BR" sz="28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>
              <a:defRPr/>
            </a:pPr>
            <a:endParaRPr lang="pt-BR" sz="28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>
              <a:defRPr/>
            </a:pPr>
            <a:r>
              <a:rPr lang="pt-BR" sz="28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Adunicamp</a:t>
            </a:r>
            <a:r>
              <a:rPr lang="pt-BR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, STU</a:t>
            </a:r>
          </a:p>
          <a:p>
            <a:pPr>
              <a:defRPr/>
            </a:pPr>
            <a:endParaRPr lang="pt-BR" sz="28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>
              <a:defRPr/>
            </a:pPr>
            <a:r>
              <a:rPr lang="pt-BR" sz="28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Adusp</a:t>
            </a:r>
            <a:r>
              <a:rPr lang="pt-BR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, </a:t>
            </a:r>
            <a:r>
              <a:rPr lang="pt-BR" sz="28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Sintusp</a:t>
            </a:r>
            <a:endParaRPr lang="pt-BR" sz="28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>
              <a:defRPr/>
            </a:pPr>
            <a:endParaRPr lang="pt-BR" sz="28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>
              <a:defRPr/>
            </a:pPr>
            <a:r>
              <a:rPr lang="pt-BR" sz="28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Sinteps</a:t>
            </a:r>
            <a:r>
              <a:rPr lang="pt-BR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 (1994) </a:t>
            </a:r>
          </a:p>
          <a:p>
            <a:pPr>
              <a:defRPr/>
            </a:pPr>
            <a:endParaRPr lang="pt-BR" sz="28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>
              <a:defRPr/>
            </a:pPr>
            <a:r>
              <a:rPr lang="pt-BR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DCE-</a:t>
            </a:r>
            <a:r>
              <a:rPr lang="pt-BR" sz="28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Unesp,Unicamp</a:t>
            </a:r>
            <a:r>
              <a:rPr lang="pt-BR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 e USP (2001)</a:t>
            </a:r>
          </a:p>
          <a:p>
            <a:pPr>
              <a:defRPr/>
            </a:pPr>
            <a:endParaRPr lang="pt-BR" sz="36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>
              <a:defRPr/>
            </a:pPr>
            <a:endParaRPr lang="pt-BR" sz="36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  <a:defRPr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55673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altLang="pt-BR" sz="5400">
                <a:solidFill>
                  <a:srgbClr val="FF0000"/>
                </a:solidFill>
                <a:latin typeface="Comic Sans MS" panose="030F0702030302020204" pitchFamily="66" charset="0"/>
              </a:rPr>
              <a:t>Teatros de luta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52650" y="1825626"/>
            <a:ext cx="7886700" cy="4843463"/>
          </a:xfrm>
        </p:spPr>
        <p:txBody>
          <a:bodyPr/>
          <a:lstStyle/>
          <a:p>
            <a:pPr>
              <a:defRPr/>
            </a:pPr>
            <a:r>
              <a:rPr lang="pt-BR" sz="3200" dirty="0">
                <a:latin typeface="Comic Sans MS" panose="030F0702030302020204" pitchFamily="66" charset="0"/>
              </a:rPr>
              <a:t>I – Governo do Estado e </a:t>
            </a:r>
            <a:r>
              <a:rPr lang="pt-BR" sz="3200" dirty="0" err="1">
                <a:latin typeface="Comic Sans MS" panose="030F0702030302020204" pitchFamily="66" charset="0"/>
              </a:rPr>
              <a:t>Assembléia</a:t>
            </a:r>
            <a:r>
              <a:rPr lang="pt-BR" sz="3200" dirty="0">
                <a:latin typeface="Comic Sans MS" panose="030F0702030302020204" pitchFamily="66" charset="0"/>
              </a:rPr>
              <a:t> Legislativa (LDO)</a:t>
            </a:r>
          </a:p>
          <a:p>
            <a:pPr>
              <a:defRPr/>
            </a:pPr>
            <a:endParaRPr lang="pt-BR" sz="3200" dirty="0">
              <a:latin typeface="Comic Sans MS" panose="030F0702030302020204" pitchFamily="66" charset="0"/>
            </a:endParaRPr>
          </a:p>
          <a:p>
            <a:pPr>
              <a:defRPr/>
            </a:pPr>
            <a:endParaRPr lang="pt-BR" sz="3200" dirty="0">
              <a:latin typeface="Comic Sans MS" panose="030F0702030302020204" pitchFamily="66" charset="0"/>
            </a:endParaRPr>
          </a:p>
          <a:p>
            <a:pPr>
              <a:defRPr/>
            </a:pPr>
            <a:r>
              <a:rPr lang="pt-BR" sz="3200" dirty="0">
                <a:latin typeface="Comic Sans MS" panose="030F0702030302020204" pitchFamily="66" charset="0"/>
              </a:rPr>
              <a:t>II – Mesa </a:t>
            </a:r>
            <a:r>
              <a:rPr lang="pt-BR" sz="3200">
                <a:latin typeface="Comic Sans MS" panose="030F0702030302020204" pitchFamily="66" charset="0"/>
              </a:rPr>
              <a:t>Fórum da Seis-</a:t>
            </a:r>
            <a:r>
              <a:rPr lang="pt-BR" sz="3200" dirty="0" err="1">
                <a:latin typeface="Comic Sans MS" panose="030F0702030302020204" pitchFamily="66" charset="0"/>
              </a:rPr>
              <a:t>Cruesp</a:t>
            </a:r>
            <a:endParaRPr lang="pt-BR" sz="3200" dirty="0">
              <a:latin typeface="Comic Sans MS" panose="030F0702030302020204" pitchFamily="66" charset="0"/>
            </a:endParaRPr>
          </a:p>
          <a:p>
            <a:pPr>
              <a:defRPr/>
            </a:pPr>
            <a:endParaRPr lang="pt-BR" sz="3200" dirty="0">
              <a:latin typeface="Comic Sans MS" panose="030F0702030302020204" pitchFamily="66" charset="0"/>
            </a:endParaRPr>
          </a:p>
          <a:p>
            <a:pPr marL="0" indent="0">
              <a:buNone/>
              <a:defRPr/>
            </a:pPr>
            <a:endParaRPr lang="pt-BR" sz="3200" dirty="0">
              <a:latin typeface="Comic Sans MS" panose="030F0702030302020204" pitchFamily="66" charset="0"/>
            </a:endParaRPr>
          </a:p>
          <a:p>
            <a:pPr>
              <a:defRPr/>
            </a:pPr>
            <a:r>
              <a:rPr lang="pt-BR" sz="3200" dirty="0">
                <a:latin typeface="Comic Sans MS" panose="030F0702030302020204" pitchFamily="66" charset="0"/>
              </a:rPr>
              <a:t>II – Colegiados</a:t>
            </a:r>
          </a:p>
        </p:txBody>
      </p:sp>
    </p:spTree>
    <p:extLst>
      <p:ext uri="{BB962C8B-B14F-4D97-AF65-F5344CB8AC3E}">
        <p14:creationId xmlns:p14="http://schemas.microsoft.com/office/powerpoint/2010/main" val="45972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/>
          <p:cNvSpPr>
            <a:spLocks noGrp="1"/>
          </p:cNvSpPr>
          <p:nvPr>
            <p:ph type="body" idx="1"/>
          </p:nvPr>
        </p:nvSpPr>
        <p:spPr>
          <a:xfrm>
            <a:off x="1981200" y="1600201"/>
            <a:ext cx="8229600" cy="5141913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pt-BR" altLang="pt-BR">
                <a:latin typeface="Comic Sans MS" panose="030F0702030302020204" pitchFamily="66" charset="0"/>
              </a:rPr>
              <a:t>Ampliação de Recursos e Movimento Docente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endParaRPr lang="pt-BR" altLang="pt-BR">
              <a:latin typeface="Comic Sans MS" panose="030F0702030302020204" pitchFamily="66" charset="0"/>
            </a:endParaRPr>
          </a:p>
        </p:txBody>
      </p:sp>
      <p:sp>
        <p:nvSpPr>
          <p:cNvPr id="69635" name="Rectangle 4"/>
          <p:cNvSpPr>
            <a:spLocks noGrp="1" noChangeArrowheads="1"/>
          </p:cNvSpPr>
          <p:nvPr>
            <p:ph type="title"/>
          </p:nvPr>
        </p:nvSpPr>
        <p:spPr>
          <a:xfrm>
            <a:off x="1992313" y="260350"/>
            <a:ext cx="8229600" cy="1143000"/>
          </a:xfrm>
          <a:solidFill>
            <a:schemeClr val="accent1"/>
          </a:solidFill>
          <a:ln>
            <a:solidFill>
              <a:schemeClr val="tx1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pt-BR" altLang="pt-BR" sz="3200" b="1">
                <a:latin typeface="Comic Sans MS" panose="030F0702030302020204" pitchFamily="66" charset="0"/>
              </a:rPr>
              <a:t>Definição do Percentual de ICMS – </a:t>
            </a:r>
            <a:br>
              <a:rPr lang="pt-BR" altLang="pt-BR" sz="3200" b="1">
                <a:latin typeface="Comic Sans MS" panose="030F0702030302020204" pitchFamily="66" charset="0"/>
              </a:rPr>
            </a:br>
            <a:r>
              <a:rPr lang="pt-BR" altLang="pt-BR" sz="3200" b="1">
                <a:latin typeface="Comic Sans MS" panose="030F0702030302020204" pitchFamily="66" charset="0"/>
              </a:rPr>
              <a:t>Lei de Diretrizes Orçamentária (LDO)</a:t>
            </a:r>
          </a:p>
        </p:txBody>
      </p:sp>
      <p:sp>
        <p:nvSpPr>
          <p:cNvPr id="48132" name="Rectangle 5"/>
          <p:cNvSpPr>
            <a:spLocks noChangeArrowheads="1"/>
          </p:cNvSpPr>
          <p:nvPr/>
        </p:nvSpPr>
        <p:spPr bwMode="auto">
          <a:xfrm>
            <a:off x="2063750" y="2565400"/>
            <a:ext cx="7632700" cy="3786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pt-BR" altLang="pt-BR" sz="24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t-BR" altLang="pt-BR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LDO 1989: </a:t>
            </a:r>
            <a:r>
              <a:rPr lang="pt-BR" altLang="pt-BR" sz="2400" b="1" dirty="0">
                <a:solidFill>
                  <a:srgbClr val="FF3300"/>
                </a:solidFill>
                <a:latin typeface="Comic Sans MS" panose="030F0702030302020204" pitchFamily="66" charset="0"/>
              </a:rPr>
              <a:t>8,4%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t-BR" altLang="pt-BR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               </a:t>
            </a:r>
            <a:endParaRPr lang="pt-BR" altLang="pt-BR" sz="2400" dirty="0">
              <a:solidFill>
                <a:srgbClr val="FF3300"/>
              </a:solidFill>
              <a:latin typeface="Comic Sans MS" panose="030F0702030302020204" pitchFamily="66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pt-BR" altLang="pt-BR" sz="24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t-BR" altLang="pt-BR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LDO 1991:  de </a:t>
            </a:r>
            <a:r>
              <a:rPr lang="pt-BR" altLang="pt-BR" sz="2400" b="1" dirty="0">
                <a:solidFill>
                  <a:srgbClr val="FF3300"/>
                </a:solidFill>
                <a:latin typeface="Comic Sans MS" panose="030F0702030302020204" pitchFamily="66" charset="0"/>
              </a:rPr>
              <a:t>8,4</a:t>
            </a:r>
            <a:r>
              <a:rPr lang="pt-BR" altLang="pt-BR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 para </a:t>
            </a:r>
            <a:r>
              <a:rPr lang="pt-BR" altLang="pt-BR" sz="2400" b="1" dirty="0">
                <a:solidFill>
                  <a:srgbClr val="FF3300"/>
                </a:solidFill>
                <a:latin typeface="Comic Sans MS" panose="030F0702030302020204" pitchFamily="66" charset="0"/>
              </a:rPr>
              <a:t>9 %</a:t>
            </a:r>
            <a:r>
              <a:rPr lang="pt-BR" altLang="pt-BR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 (</a:t>
            </a:r>
            <a:r>
              <a:rPr lang="pt-BR" altLang="pt-BR" sz="2400" b="1" dirty="0">
                <a:solidFill>
                  <a:srgbClr val="0000FF"/>
                </a:solidFill>
                <a:latin typeface="Comic Sans MS" panose="030F0702030302020204" pitchFamily="66" charset="0"/>
              </a:rPr>
              <a:t>NO MÍNIMO</a:t>
            </a:r>
            <a:r>
              <a:rPr lang="pt-BR" altLang="pt-BR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pt-BR" altLang="pt-BR" sz="24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pt-BR" altLang="pt-BR" sz="24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t-BR" altLang="pt-BR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LDO 1994: de </a:t>
            </a:r>
            <a:r>
              <a:rPr lang="pt-BR" altLang="pt-BR" sz="2400" b="1" dirty="0">
                <a:solidFill>
                  <a:srgbClr val="FF3300"/>
                </a:solidFill>
                <a:latin typeface="Comic Sans MS" panose="030F0702030302020204" pitchFamily="66" charset="0"/>
              </a:rPr>
              <a:t>9</a:t>
            </a:r>
            <a:r>
              <a:rPr lang="pt-BR" altLang="pt-BR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 para </a:t>
            </a:r>
            <a:r>
              <a:rPr lang="pt-BR" altLang="pt-BR" sz="2400" b="1" dirty="0">
                <a:solidFill>
                  <a:srgbClr val="FF3300"/>
                </a:solidFill>
                <a:latin typeface="Comic Sans MS" panose="030F0702030302020204" pitchFamily="66" charset="0"/>
              </a:rPr>
              <a:t>9,57%</a:t>
            </a:r>
            <a:r>
              <a:rPr lang="pt-BR" altLang="pt-BR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 (</a:t>
            </a:r>
            <a:r>
              <a:rPr lang="pt-BR" altLang="pt-BR" sz="2400" b="1" dirty="0">
                <a:solidFill>
                  <a:srgbClr val="0000FF"/>
                </a:solidFill>
                <a:latin typeface="Comic Sans MS" panose="030F0702030302020204" pitchFamily="66" charset="0"/>
              </a:rPr>
              <a:t>NO MÍNIMO</a:t>
            </a:r>
            <a:r>
              <a:rPr lang="pt-BR" altLang="pt-BR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pt-BR" altLang="pt-BR" sz="24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t-BR" altLang="pt-BR" sz="2400" b="1" i="1" u="sng" dirty="0">
                <a:solidFill>
                  <a:srgbClr val="FF3300"/>
                </a:solidFill>
                <a:latin typeface="Comic Sans MS" panose="030F0702030302020204" pitchFamily="66" charset="0"/>
              </a:rPr>
              <a:t>LUTA DO FÓRUM ERA POR 11,6% DO ICMS</a:t>
            </a:r>
          </a:p>
        </p:txBody>
      </p:sp>
    </p:spTree>
    <p:extLst>
      <p:ext uri="{BB962C8B-B14F-4D97-AF65-F5344CB8AC3E}">
        <p14:creationId xmlns:p14="http://schemas.microsoft.com/office/powerpoint/2010/main" val="297324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8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8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81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81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ítulo 1"/>
          <p:cNvSpPr>
            <a:spLocks noGrp="1"/>
          </p:cNvSpPr>
          <p:nvPr>
            <p:ph type="title"/>
          </p:nvPr>
        </p:nvSpPr>
        <p:spPr>
          <a:xfrm>
            <a:off x="2152650" y="0"/>
            <a:ext cx="7886700" cy="1690688"/>
          </a:xfrm>
        </p:spPr>
        <p:txBody>
          <a:bodyPr/>
          <a:lstStyle/>
          <a:p>
            <a:pPr algn="ctr"/>
            <a:r>
              <a:rPr lang="pt-BR" altLang="pt-BR" sz="3600">
                <a:solidFill>
                  <a:srgbClr val="FF0000"/>
                </a:solidFill>
                <a:latin typeface="Comic Sans MS" panose="030F0702030302020204" pitchFamily="66" charset="0"/>
              </a:rPr>
              <a:t>Governo do Estado </a:t>
            </a:r>
            <a:br>
              <a:rPr lang="pt-BR" altLang="pt-BR" sz="360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pt-BR" altLang="pt-BR" sz="360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br>
              <a:rPr lang="pt-BR" altLang="pt-BR" sz="360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pt-BR" altLang="pt-BR" sz="3600">
                <a:solidFill>
                  <a:srgbClr val="FF0000"/>
                </a:solidFill>
                <a:latin typeface="Comic Sans MS" panose="030F0702030302020204" pitchFamily="66" charset="0"/>
              </a:rPr>
              <a:t> Assembléia Legislativa (LDO)</a:t>
            </a:r>
            <a:endParaRPr lang="pt-BR" altLang="pt-BR">
              <a:solidFill>
                <a:srgbClr val="FF0000"/>
              </a:solidFill>
            </a:endParaRPr>
          </a:p>
        </p:txBody>
      </p:sp>
      <p:sp>
        <p:nvSpPr>
          <p:cNvPr id="68611" name="Espaço Reservado para Conteúdo 2"/>
          <p:cNvSpPr>
            <a:spLocks noGrp="1"/>
          </p:cNvSpPr>
          <p:nvPr>
            <p:ph idx="1"/>
          </p:nvPr>
        </p:nvSpPr>
        <p:spPr>
          <a:xfrm>
            <a:off x="1631951" y="1797050"/>
            <a:ext cx="8856663" cy="4351338"/>
          </a:xfrm>
        </p:spPr>
        <p:txBody>
          <a:bodyPr/>
          <a:lstStyle/>
          <a:p>
            <a:pPr marL="0" indent="0" algn="ctr">
              <a:buNone/>
            </a:pPr>
            <a:r>
              <a:rPr lang="pt-BR" altLang="pt-BR" sz="3200">
                <a:latin typeface="Comic Sans MS" panose="030F0702030302020204" pitchFamily="66" charset="0"/>
              </a:rPr>
              <a:t>   </a:t>
            </a:r>
          </a:p>
          <a:p>
            <a:pPr marL="0" indent="0">
              <a:buNone/>
            </a:pPr>
            <a:endParaRPr lang="pt-BR" altLang="pt-BR" sz="3200">
              <a:latin typeface="Comic Sans MS" panose="030F0702030302020204" pitchFamily="66" charset="0"/>
            </a:endParaRPr>
          </a:p>
        </p:txBody>
      </p:sp>
      <p:sp>
        <p:nvSpPr>
          <p:cNvPr id="4" name="Pentágono 3"/>
          <p:cNvSpPr/>
          <p:nvPr/>
        </p:nvSpPr>
        <p:spPr>
          <a:xfrm>
            <a:off x="1631950" y="2781301"/>
            <a:ext cx="4730750" cy="3395663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Governador</a:t>
            </a:r>
            <a:r>
              <a:rPr lang="pt-BR" dirty="0">
                <a:solidFill>
                  <a:prstClr val="white"/>
                </a:solidFill>
              </a:rPr>
              <a:t> </a:t>
            </a:r>
          </a:p>
        </p:txBody>
      </p:sp>
      <p:sp>
        <p:nvSpPr>
          <p:cNvPr id="6" name="Retângulo de cantos arredondados 5"/>
          <p:cNvSpPr/>
          <p:nvPr/>
        </p:nvSpPr>
        <p:spPr>
          <a:xfrm>
            <a:off x="7759701" y="3003551"/>
            <a:ext cx="2811463" cy="29511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Assembleia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Legislativa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94 deputados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77 governistas (82%)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~ 17 oposição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(18%)</a:t>
            </a:r>
          </a:p>
        </p:txBody>
      </p:sp>
      <p:sp>
        <p:nvSpPr>
          <p:cNvPr id="12" name="Seta para a direita listrada 11"/>
          <p:cNvSpPr/>
          <p:nvPr/>
        </p:nvSpPr>
        <p:spPr>
          <a:xfrm>
            <a:off x="6527800" y="4211639"/>
            <a:ext cx="1176338" cy="485775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prstClr val="white"/>
              </a:solidFill>
            </a:endParaRPr>
          </a:p>
        </p:txBody>
      </p:sp>
      <p:cxnSp>
        <p:nvCxnSpPr>
          <p:cNvPr id="14" name="Conector de seta reta 13"/>
          <p:cNvCxnSpPr/>
          <p:nvPr/>
        </p:nvCxnSpPr>
        <p:spPr>
          <a:xfrm flipH="1">
            <a:off x="6362700" y="4868863"/>
            <a:ext cx="117633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1779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2181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pt-BR" b="1" dirty="0">
                <a:solidFill>
                  <a:srgbClr val="00B0F0"/>
                </a:solidFill>
                <a:latin typeface="Comic Sans MS" panose="030F0702030302020204" pitchFamily="66" charset="0"/>
              </a:rPr>
              <a:t>UNESP</a:t>
            </a:r>
            <a:br>
              <a:rPr lang="pt-BR" b="1" dirty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pt-BR" b="1" dirty="0">
                <a:solidFill>
                  <a:srgbClr val="00B0F0"/>
                </a:solidFill>
                <a:latin typeface="Comic Sans MS" panose="030F0702030302020204" pitchFamily="66" charset="0"/>
              </a:rPr>
              <a:t>USP</a:t>
            </a:r>
            <a:br>
              <a:rPr lang="pt-BR" b="1" dirty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pt-BR" b="1" dirty="0">
                <a:solidFill>
                  <a:srgbClr val="00B0F0"/>
                </a:solidFill>
                <a:latin typeface="Comic Sans MS" panose="030F0702030302020204" pitchFamily="66" charset="0"/>
              </a:rPr>
              <a:t>UNICAMP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29891"/>
            <a:ext cx="9144000" cy="2937163"/>
          </a:xfrm>
        </p:spPr>
        <p:txBody>
          <a:bodyPr>
            <a:normAutofit/>
          </a:bodyPr>
          <a:lstStyle/>
          <a:p>
            <a:r>
              <a:rPr lang="pt-BR" sz="6000" b="1" dirty="0">
                <a:solidFill>
                  <a:srgbClr val="00B0F0"/>
                </a:solidFill>
                <a:latin typeface="Comic Sans MS" panose="030F0702030302020204" pitchFamily="66" charset="0"/>
              </a:rPr>
              <a:t>FATECS</a:t>
            </a:r>
          </a:p>
          <a:p>
            <a:r>
              <a:rPr lang="pt-BR" sz="6000" b="1" dirty="0">
                <a:solidFill>
                  <a:srgbClr val="00B0F0"/>
                </a:solidFill>
                <a:latin typeface="Comic Sans MS" panose="030F0702030302020204" pitchFamily="66" charset="0"/>
              </a:rPr>
              <a:t>ETECS</a:t>
            </a:r>
          </a:p>
        </p:txBody>
      </p:sp>
    </p:spTree>
    <p:extLst>
      <p:ext uri="{BB962C8B-B14F-4D97-AF65-F5344CB8AC3E}">
        <p14:creationId xmlns:p14="http://schemas.microsoft.com/office/powerpoint/2010/main" val="22031363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Covas e o início do </a:t>
            </a:r>
            <a:r>
              <a:rPr lang="pt-BR" sz="40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super</a:t>
            </a:r>
            <a:r>
              <a:rPr lang="pt-BR" sz="4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arrocho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r>
              <a:rPr lang="pt-BR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De 1989 a 1995: mesmo reajuste salarial das Universidades</a:t>
            </a:r>
          </a:p>
          <a:p>
            <a:endParaRPr lang="pt-BR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pt-BR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A partir de 1996: reajuste diferente das </a:t>
            </a:r>
          </a:p>
          <a:p>
            <a:pPr marL="0" indent="0">
              <a:buNone/>
            </a:pPr>
            <a:r>
              <a:rPr lang="pt-BR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Universidades</a:t>
            </a:r>
          </a:p>
          <a:p>
            <a:pPr marL="0" indent="0">
              <a:buNone/>
            </a:pPr>
            <a:endParaRPr lang="pt-BR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pt-BR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Trabalhadores sem reajuste desde 2013</a:t>
            </a:r>
          </a:p>
          <a:p>
            <a:pPr marL="0" indent="0">
              <a:buNone/>
            </a:pPr>
            <a:endParaRPr lang="pt-BR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pt-BR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pt-BR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pt-BR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008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46461"/>
            <a:ext cx="10515600" cy="1325563"/>
          </a:xfrm>
        </p:spPr>
        <p:txBody>
          <a:bodyPr/>
          <a:lstStyle/>
          <a:p>
            <a:pPr algn="ctr"/>
            <a:r>
              <a:rPr lang="pt-BR" sz="4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Situação Atual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372024"/>
            <a:ext cx="10515600" cy="5375140"/>
          </a:xfrm>
        </p:spPr>
        <p:txBody>
          <a:bodyPr/>
          <a:lstStyle/>
          <a:p>
            <a:r>
              <a:rPr lang="pt-BR" dirty="0">
                <a:solidFill>
                  <a:srgbClr val="00B0F0"/>
                </a:solidFill>
                <a:latin typeface="Comic Sans MS" panose="030F0702030302020204" pitchFamily="66" charset="0"/>
              </a:rPr>
              <a:t>Crise de financiamento</a:t>
            </a:r>
          </a:p>
          <a:p>
            <a:r>
              <a:rPr lang="pt-BR" dirty="0">
                <a:solidFill>
                  <a:srgbClr val="00B0F0"/>
                </a:solidFill>
                <a:latin typeface="Comic Sans MS" panose="030F0702030302020204" pitchFamily="66" charset="0"/>
              </a:rPr>
              <a:t>Arrocho salarial</a:t>
            </a:r>
          </a:p>
          <a:p>
            <a:r>
              <a:rPr lang="pt-BR" dirty="0">
                <a:solidFill>
                  <a:srgbClr val="00B0F0"/>
                </a:solidFill>
                <a:latin typeface="Comic Sans MS" panose="030F0702030302020204" pitchFamily="66" charset="0"/>
              </a:rPr>
              <a:t>Congelamento de carreiras</a:t>
            </a:r>
          </a:p>
          <a:p>
            <a:r>
              <a:rPr lang="pt-BR" dirty="0">
                <a:solidFill>
                  <a:srgbClr val="00B0F0"/>
                </a:solidFill>
                <a:latin typeface="Comic Sans MS" panose="030F0702030302020204" pitchFamily="66" charset="0"/>
              </a:rPr>
              <a:t>Não contratação de servidores técnico administrativos e docentes</a:t>
            </a:r>
          </a:p>
          <a:p>
            <a:r>
              <a:rPr lang="pt-BR" dirty="0">
                <a:solidFill>
                  <a:srgbClr val="00B0F0"/>
                </a:solidFill>
                <a:latin typeface="Comic Sans MS" panose="030F0702030302020204" pitchFamily="66" charset="0"/>
              </a:rPr>
              <a:t>Congelamento ou ausência de recursos para permanência estudantil</a:t>
            </a:r>
          </a:p>
          <a:p>
            <a:r>
              <a:rPr lang="pt-BR" dirty="0">
                <a:solidFill>
                  <a:srgbClr val="00B0F0"/>
                </a:solidFill>
                <a:latin typeface="Comic Sans MS" panose="030F0702030302020204" pitchFamily="66" charset="0"/>
              </a:rPr>
              <a:t>Forte repressão aos movimentos reivindicatórios (estudantes, </a:t>
            </a:r>
            <a:r>
              <a:rPr lang="pt-BR" dirty="0" err="1">
                <a:solidFill>
                  <a:srgbClr val="00B0F0"/>
                </a:solidFill>
                <a:latin typeface="Comic Sans MS" panose="030F0702030302020204" pitchFamily="66" charset="0"/>
              </a:rPr>
              <a:t>Sintusp</a:t>
            </a:r>
            <a:r>
              <a:rPr lang="pt-BR" dirty="0">
                <a:solidFill>
                  <a:srgbClr val="00B0F0"/>
                </a:solidFill>
                <a:latin typeface="Comic Sans MS" panose="030F0702030302020204" pitchFamily="66" charset="0"/>
              </a:rPr>
              <a:t>, etc...)</a:t>
            </a:r>
          </a:p>
          <a:p>
            <a:r>
              <a:rPr lang="pt-BR" dirty="0">
                <a:solidFill>
                  <a:srgbClr val="00B0F0"/>
                </a:solidFill>
                <a:latin typeface="Comic Sans MS" panose="030F0702030302020204" pitchFamily="66" charset="0"/>
              </a:rPr>
              <a:t>Avaliação docente (concepção Fordista Taylorista de produção)</a:t>
            </a:r>
          </a:p>
          <a:p>
            <a:r>
              <a:rPr lang="pt-BR" dirty="0">
                <a:solidFill>
                  <a:srgbClr val="00B0F0"/>
                </a:solidFill>
                <a:latin typeface="Comic Sans MS" panose="030F0702030302020204" pitchFamily="66" charset="0"/>
              </a:rPr>
              <a:t>Reajuste ZERO e -3% para a Unesp</a:t>
            </a:r>
          </a:p>
          <a:p>
            <a:r>
              <a:rPr lang="pt-BR" dirty="0">
                <a:solidFill>
                  <a:srgbClr val="00B0F0"/>
                </a:solidFill>
                <a:latin typeface="Comic Sans MS" panose="030F0702030302020204" pitchFamily="66" charset="0"/>
              </a:rPr>
              <a:t>Congelamento nominal dos salários no CEETEPS</a:t>
            </a:r>
          </a:p>
          <a:p>
            <a:r>
              <a:rPr lang="pt-BR" dirty="0">
                <a:solidFill>
                  <a:srgbClr val="00B0F0"/>
                </a:solidFill>
                <a:latin typeface="Comic Sans MS" panose="030F0702030302020204" pitchFamily="66" charset="0"/>
              </a:rPr>
              <a:t>Ausência de democracia interna</a:t>
            </a:r>
          </a:p>
          <a:p>
            <a:r>
              <a:rPr lang="pt-BR" dirty="0">
                <a:solidFill>
                  <a:srgbClr val="00B0F0"/>
                </a:solidFill>
                <a:latin typeface="Comic Sans MS" panose="030F0702030302020204" pitchFamily="66" charset="0"/>
              </a:rPr>
              <a:t>Contratação de professores substitutos</a:t>
            </a:r>
          </a:p>
          <a:p>
            <a:r>
              <a:rPr lang="pt-BR" dirty="0">
                <a:solidFill>
                  <a:srgbClr val="00B0F0"/>
                </a:solidFill>
                <a:latin typeface="Comic Sans MS" panose="030F0702030302020204" pitchFamily="66" charset="0"/>
              </a:rPr>
              <a:t>Precarização crescente das condições de trabalho</a:t>
            </a:r>
          </a:p>
          <a:p>
            <a:r>
              <a:rPr lang="pt-BR" dirty="0">
                <a:solidFill>
                  <a:srgbClr val="00B0F0"/>
                </a:solidFill>
                <a:latin typeface="Comic Sans MS" panose="030F0702030302020204" pitchFamily="66" charset="0"/>
              </a:rPr>
              <a:t>Unesp sem provisionamento do 13º salário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3843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Articulação de Projetos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59493"/>
          </a:xfrm>
        </p:spPr>
        <p:txBody>
          <a:bodyPr/>
          <a:lstStyle/>
          <a:p>
            <a:r>
              <a:rPr lang="pt-BR" sz="1800" b="1" dirty="0">
                <a:latin typeface="Comic Sans MS" panose="030F0702030302020204" pitchFamily="66" charset="0"/>
              </a:rPr>
              <a:t>Governo Estadual e Federal trabalhando para os mesmos propósitos: Reforma do Estado</a:t>
            </a:r>
          </a:p>
          <a:p>
            <a:endParaRPr lang="pt-BR" sz="1800" b="1" dirty="0">
              <a:latin typeface="Comic Sans MS" panose="030F0702030302020204" pitchFamily="66" charset="0"/>
            </a:endParaRPr>
          </a:p>
          <a:p>
            <a:r>
              <a:rPr lang="pt-BR" sz="1800" b="1" dirty="0">
                <a:latin typeface="Comic Sans MS" panose="030F0702030302020204" pitchFamily="66" charset="0"/>
              </a:rPr>
              <a:t>Desmoralização e, onde for possível, destruição do serviço público</a:t>
            </a:r>
          </a:p>
          <a:p>
            <a:endParaRPr lang="pt-BR" sz="1800" b="1" dirty="0">
              <a:latin typeface="Comic Sans MS" panose="030F0702030302020204" pitchFamily="66" charset="0"/>
            </a:endParaRPr>
          </a:p>
          <a:p>
            <a:r>
              <a:rPr lang="pt-BR" sz="1800" b="1" dirty="0" err="1">
                <a:latin typeface="Comic Sans MS" panose="030F0702030302020204" pitchFamily="66" charset="0"/>
              </a:rPr>
              <a:t>UFRjotização</a:t>
            </a:r>
            <a:r>
              <a:rPr lang="pt-BR" sz="1800" b="1" dirty="0">
                <a:latin typeface="Comic Sans MS" panose="030F0702030302020204" pitchFamily="66" charset="0"/>
              </a:rPr>
              <a:t> de todos as instituições produtoras de pensamento crítico ciência e tecnologia</a:t>
            </a:r>
          </a:p>
          <a:p>
            <a:endParaRPr lang="pt-BR" sz="1800" b="1" dirty="0">
              <a:latin typeface="Comic Sans MS" panose="030F0702030302020204" pitchFamily="66" charset="0"/>
            </a:endParaRPr>
          </a:p>
          <a:p>
            <a:r>
              <a:rPr lang="pt-BR" sz="1800" b="1" dirty="0">
                <a:latin typeface="Comic Sans MS" panose="030F0702030302020204" pitchFamily="66" charset="0"/>
              </a:rPr>
              <a:t>Consolidação do aniquilamento de qualquer processo educativo e formativo de qualidade</a:t>
            </a:r>
          </a:p>
          <a:p>
            <a:endParaRPr lang="pt-BR" sz="1800" b="1" dirty="0">
              <a:latin typeface="Comic Sans MS" panose="030F0702030302020204" pitchFamily="66" charset="0"/>
            </a:endParaRPr>
          </a:p>
          <a:p>
            <a:r>
              <a:rPr lang="pt-BR" sz="1800" b="1" dirty="0">
                <a:latin typeface="Comic Sans MS" panose="030F0702030302020204" pitchFamily="66" charset="0"/>
              </a:rPr>
              <a:t>Numa perspectiva mais geral enfraquecer e dilapidar as instituições que constroem a soberania nacional</a:t>
            </a:r>
          </a:p>
          <a:p>
            <a:endParaRPr lang="pt-BR" sz="1800" b="1" dirty="0">
              <a:latin typeface="Comic Sans MS" panose="030F0702030302020204" pitchFamily="66" charset="0"/>
            </a:endParaRPr>
          </a:p>
          <a:p>
            <a:r>
              <a:rPr lang="pt-BR" sz="1800" b="1" dirty="0">
                <a:latin typeface="Comic Sans MS" panose="030F0702030302020204" pitchFamily="66" charset="0"/>
              </a:rPr>
              <a:t>Completar o processo de </a:t>
            </a:r>
            <a:r>
              <a:rPr lang="pt-BR" sz="1800" b="1" dirty="0" err="1">
                <a:latin typeface="Comic Sans MS" panose="030F0702030302020204" pitchFamily="66" charset="0"/>
              </a:rPr>
              <a:t>subjulgação</a:t>
            </a:r>
            <a:r>
              <a:rPr lang="pt-BR" sz="1800" b="1" dirty="0">
                <a:latin typeface="Comic Sans MS" panose="030F0702030302020204" pitchFamily="66" charset="0"/>
              </a:rPr>
              <a:t> da classe trabalhadora e fazer a economia brasileira refém do capital internacional</a:t>
            </a:r>
          </a:p>
        </p:txBody>
      </p:sp>
    </p:spTree>
    <p:extLst>
      <p:ext uri="{BB962C8B-B14F-4D97-AF65-F5344CB8AC3E}">
        <p14:creationId xmlns:p14="http://schemas.microsoft.com/office/powerpoint/2010/main" val="1301673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Tarefas Urgentes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b="1" dirty="0">
                <a:latin typeface="Comic Sans MS" panose="030F0702030302020204" pitchFamily="66" charset="0"/>
              </a:rPr>
              <a:t>Organizar junto com outros sindicatos, movimentos sociais e forças políticas, a resistência contra as reformas trabalhistas e da previdência.</a:t>
            </a:r>
          </a:p>
          <a:p>
            <a:endParaRPr lang="pt-BR" sz="2800" b="1" dirty="0">
              <a:latin typeface="Comic Sans MS" panose="030F0702030302020204" pitchFamily="66" charset="0"/>
            </a:endParaRPr>
          </a:p>
          <a:p>
            <a:r>
              <a:rPr lang="pt-BR" sz="2800" b="1" dirty="0">
                <a:latin typeface="Comic Sans MS" panose="030F0702030302020204" pitchFamily="66" charset="0"/>
              </a:rPr>
              <a:t>Construir mobilizações cada vez maiores para o enfrentamento dos ataques crescentes de todos os níveis de governo contra os trabalhadores.</a:t>
            </a:r>
          </a:p>
          <a:p>
            <a:pPr marL="0" indent="0">
              <a:buNone/>
            </a:pPr>
            <a:endParaRPr lang="pt-BR" sz="2800" b="1" dirty="0">
              <a:latin typeface="Comic Sans MS" panose="030F0702030302020204" pitchFamily="66" charset="0"/>
            </a:endParaRPr>
          </a:p>
          <a:p>
            <a:r>
              <a:rPr lang="pt-BR" sz="2800" b="1" dirty="0">
                <a:latin typeface="Comic Sans MS" panose="030F0702030302020204" pitchFamily="66" charset="0"/>
              </a:rPr>
              <a:t>Precisamos tomar as ruas antes que tomem a nossa dignidade e destruam o nosso futuro</a:t>
            </a:r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94645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212724"/>
            <a:ext cx="10515600" cy="5980258"/>
          </a:xfrm>
        </p:spPr>
        <p:txBody>
          <a:bodyPr>
            <a:normAutofit/>
          </a:bodyPr>
          <a:lstStyle/>
          <a:p>
            <a:pPr fontAlgn="base"/>
            <a:r>
              <a:rPr lang="pt-BR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Brevíssimo Histórico do Centro Paula Souza (1)</a:t>
            </a:r>
            <a:br>
              <a:rPr lang="pt-BR" sz="2000" b="1" dirty="0">
                <a:latin typeface="Comic Sans MS" panose="030F0702030302020204" pitchFamily="66" charset="0"/>
              </a:rPr>
            </a:br>
            <a:br>
              <a:rPr lang="pt-BR" sz="2000" b="1" dirty="0">
                <a:latin typeface="Comic Sans MS" panose="030F0702030302020204" pitchFamily="66" charset="0"/>
              </a:rPr>
            </a:br>
            <a:r>
              <a:rPr lang="pt-BR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A instituição foi criada pelo decreto-lei de 6 de outubro de 1969, na gestão do governador Abreu Sodré, como resultado de um grupo de trabalho para avaliar a viabilidade de implantação gradativa de uma rede de cursos superiores de tecnologia com duração de dois e três anos.</a:t>
            </a:r>
            <a:br>
              <a:rPr lang="pt-BR" sz="2000" dirty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br>
              <a:rPr lang="pt-BR" sz="2000" dirty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pt-BR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Em 1970, começa a operar com o nome de Centro Estadual de Educação Tecnológica de São Paulo (CEET), com </a:t>
            </a:r>
            <a:r>
              <a:rPr lang="pt-BR" sz="2000" u="sng" dirty="0">
                <a:solidFill>
                  <a:srgbClr val="00B0F0"/>
                </a:solidFill>
                <a:latin typeface="Comic Sans MS" panose="030F0702030302020204" pitchFamily="66" charset="0"/>
              </a:rPr>
              <a:t>três </a:t>
            </a:r>
            <a:r>
              <a:rPr lang="pt-BR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cursos na área de Construção Civil (Movimento de Terra e Pavimentação, Construção de Obras Hidráulicas e Construção de Edifícios) e</a:t>
            </a:r>
            <a:r>
              <a:rPr lang="pt-BR" sz="2000" u="sng" dirty="0">
                <a:solidFill>
                  <a:srgbClr val="00B0F0"/>
                </a:solidFill>
                <a:latin typeface="Comic Sans MS" panose="030F0702030302020204" pitchFamily="66" charset="0"/>
              </a:rPr>
              <a:t> dois </a:t>
            </a:r>
            <a:r>
              <a:rPr lang="pt-BR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na área de Mecânica (Desenhista Projetista e Oficinas).</a:t>
            </a:r>
            <a:br>
              <a:rPr lang="pt-BR" sz="2000" dirty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br>
              <a:rPr lang="pt-BR" sz="2000" dirty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pt-BR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Era o início das Faculdades de Tecnologia do Estado. As duas primeiras foram instaladas nos municípios de </a:t>
            </a:r>
            <a:r>
              <a:rPr lang="pt-BR" sz="2000" u="sng" dirty="0">
                <a:solidFill>
                  <a:srgbClr val="00B0F0"/>
                </a:solidFill>
                <a:latin typeface="Comic Sans MS" panose="030F0702030302020204" pitchFamily="66" charset="0"/>
              </a:rPr>
              <a:t>Sorocaba</a:t>
            </a:r>
            <a:r>
              <a:rPr lang="pt-BR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e </a:t>
            </a:r>
            <a:r>
              <a:rPr lang="pt-BR" sz="2000" u="sng" dirty="0">
                <a:solidFill>
                  <a:srgbClr val="00B0F0"/>
                </a:solidFill>
                <a:latin typeface="Comic Sans MS" panose="030F0702030302020204" pitchFamily="66" charset="0"/>
              </a:rPr>
              <a:t>São Paulo</a:t>
            </a:r>
            <a:r>
              <a:rPr lang="pt-BR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.</a:t>
            </a:r>
            <a:br>
              <a:rPr lang="pt-BR" sz="2000" dirty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br>
              <a:rPr lang="pt-BR" sz="2000" dirty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pt-BR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No decorrer das décadas seguintes acabou englobando também a educação profissional do estado em nível médio, absorvendo unidades já existentes e construindo novas </a:t>
            </a:r>
            <a:r>
              <a:rPr lang="pt-BR" sz="2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Etecs</a:t>
            </a:r>
            <a:r>
              <a:rPr lang="pt-BR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e </a:t>
            </a:r>
            <a:r>
              <a:rPr lang="pt-BR" sz="2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Fatecs</a:t>
            </a:r>
            <a:r>
              <a:rPr lang="pt-BR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 para expandir o ensino profissional a todas as regiões do Estado.</a:t>
            </a:r>
            <a:br>
              <a:rPr lang="pt-BR" sz="2000" dirty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br>
              <a:rPr lang="pt-BR" sz="2000" dirty="0">
                <a:latin typeface="Comic Sans MS" panose="030F0702030302020204" pitchFamily="66" charset="0"/>
              </a:rPr>
            </a:br>
            <a:r>
              <a:rPr lang="pt-BR" sz="2000" dirty="0">
                <a:latin typeface="Comic Sans MS" panose="030F0702030302020204" pitchFamily="66" charset="0"/>
              </a:rPr>
              <a:t>(1)http://www.cps.sp.gov.br/quem-somos/perfil-historico/</a:t>
            </a:r>
          </a:p>
        </p:txBody>
      </p:sp>
    </p:spTree>
    <p:extLst>
      <p:ext uri="{BB962C8B-B14F-4D97-AF65-F5344CB8AC3E}">
        <p14:creationId xmlns:p14="http://schemas.microsoft.com/office/powerpoint/2010/main" val="2332625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109" y="103839"/>
            <a:ext cx="11790218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Criação da Universidade de São Paulo</a:t>
            </a:r>
          </a:p>
          <a:p>
            <a:endParaRPr lang="pt-BR" dirty="0">
              <a:latin typeface="Comic Sans MS" panose="030F0702030302020204" pitchFamily="66" charset="0"/>
            </a:endParaRPr>
          </a:p>
          <a:p>
            <a:r>
              <a:rPr lang="pt-BR" sz="2000" dirty="0">
                <a:solidFill>
                  <a:srgbClr val="00B0F0"/>
                </a:solidFill>
                <a:latin typeface="Comic Sans MS" panose="030F0702030302020204" pitchFamily="66" charset="0"/>
              </a:rPr>
              <a:t>Após a derrota da Revolução de 1932, São Paulo com o objetivo de formar uma nova elite capaz de contribuir para o aperfeiçoamento do governo e a melhoria do país, um grupo de empresários fundou a Escola Livre de Sociologia e Política (ELSP), em 1933, e o interventor Armando Sales criou a Universidade de São Paulo (USP), em 1934 (2) com as seguintes unidades (3):</a:t>
            </a:r>
          </a:p>
          <a:p>
            <a:endParaRPr lang="pt-BR" sz="20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r>
              <a:rPr lang="pt-BR" sz="2000" dirty="0">
                <a:latin typeface="Comic Sans MS" panose="030F0702030302020204" pitchFamily="66" charset="0"/>
              </a:rPr>
              <a:t>• Faculdade de Direito</a:t>
            </a:r>
          </a:p>
          <a:p>
            <a:r>
              <a:rPr lang="pt-BR" sz="2000" dirty="0">
                <a:latin typeface="Comic Sans MS" panose="030F0702030302020204" pitchFamily="66" charset="0"/>
              </a:rPr>
              <a:t>• Faculdade de Medicina</a:t>
            </a:r>
          </a:p>
          <a:p>
            <a:r>
              <a:rPr lang="pt-BR" sz="2000" dirty="0">
                <a:latin typeface="Comic Sans MS" panose="030F0702030302020204" pitchFamily="66" charset="0"/>
              </a:rPr>
              <a:t>• Faculdade de Farmácia e Odontologia (derivada da Escola Livre de Farmácia de São Paulo)</a:t>
            </a:r>
          </a:p>
          <a:p>
            <a:r>
              <a:rPr lang="pt-BR" sz="2000" dirty="0">
                <a:latin typeface="Comic Sans MS" panose="030F0702030302020204" pitchFamily="66" charset="0"/>
              </a:rPr>
              <a:t>• Escola Politécnica</a:t>
            </a:r>
          </a:p>
          <a:p>
            <a:r>
              <a:rPr lang="pt-BR" sz="2000" dirty="0">
                <a:latin typeface="Comic Sans MS" panose="030F0702030302020204" pitchFamily="66" charset="0"/>
              </a:rPr>
              <a:t>• Faculdade de Educação</a:t>
            </a:r>
          </a:p>
          <a:p>
            <a:r>
              <a:rPr lang="pt-BR" sz="2000" dirty="0">
                <a:latin typeface="Comic Sans MS" panose="030F0702030302020204" pitchFamily="66" charset="0"/>
              </a:rPr>
              <a:t>• Faculdade de Filosofia, Ciências e Letras</a:t>
            </a:r>
          </a:p>
          <a:p>
            <a:r>
              <a:rPr lang="pt-BR" sz="2000" dirty="0">
                <a:latin typeface="Comic Sans MS" panose="030F0702030302020204" pitchFamily="66" charset="0"/>
              </a:rPr>
              <a:t>• Instituto de Ciências Econômicas e Comerciais a atual FEA</a:t>
            </a:r>
          </a:p>
          <a:p>
            <a:r>
              <a:rPr lang="pt-BR" sz="2000" dirty="0">
                <a:latin typeface="Comic Sans MS" panose="030F0702030302020204" pitchFamily="66" charset="0"/>
              </a:rPr>
              <a:t>• Escola de Medicina Veterinária (derivação do Instituto de Veterinária)</a:t>
            </a:r>
          </a:p>
          <a:p>
            <a:r>
              <a:rPr lang="pt-BR" sz="2000" dirty="0">
                <a:latin typeface="Comic Sans MS" panose="030F0702030302020204" pitchFamily="66" charset="0"/>
              </a:rPr>
              <a:t>• Escola Superior de Agricultura “Luiz de Queiroz” Piracicaba</a:t>
            </a:r>
          </a:p>
          <a:p>
            <a:r>
              <a:rPr lang="pt-BR" sz="2000" dirty="0">
                <a:latin typeface="Comic Sans MS" panose="030F0702030302020204" pitchFamily="66" charset="0"/>
              </a:rPr>
              <a:t>• Escola de Belas Artes</a:t>
            </a:r>
          </a:p>
          <a:p>
            <a:r>
              <a:rPr lang="pt-BR" sz="2000" dirty="0">
                <a:latin typeface="Comic Sans MS" panose="030F0702030302020204" pitchFamily="66" charset="0"/>
              </a:rPr>
              <a:t>Ribeirão Preto, Bauru, São Carlos, Pirassununga, Lorena.</a:t>
            </a:r>
          </a:p>
          <a:p>
            <a:endParaRPr lang="pt-BR" sz="2000" dirty="0">
              <a:latin typeface="Comic Sans MS" panose="030F0702030302020204" pitchFamily="66" charset="0"/>
            </a:endParaRPr>
          </a:p>
          <a:p>
            <a:r>
              <a:rPr lang="pt-BR" sz="1600" dirty="0">
                <a:solidFill>
                  <a:srgbClr val="00B0F0"/>
                </a:solidFill>
                <a:latin typeface="Comic Sans MS" panose="030F0702030302020204" pitchFamily="66" charset="0"/>
              </a:rPr>
              <a:t>(2) http://cpdoc.fgv.br/producao/dossies/AEraVargas1/anos30-37/RevConstitucionalista32/USP</a:t>
            </a:r>
          </a:p>
          <a:p>
            <a:r>
              <a:rPr lang="pt-BR" sz="1600" dirty="0">
                <a:solidFill>
                  <a:srgbClr val="00B0F0"/>
                </a:solidFill>
                <a:latin typeface="Comic Sans MS" panose="030F0702030302020204" pitchFamily="66" charset="0"/>
              </a:rPr>
              <a:t>(3) www5.usp.br/institucional/a-usp/historia/linha-do-tempo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47964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35528" y="236155"/>
            <a:ext cx="11762509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>
                <a:solidFill>
                  <a:srgbClr val="FF0000"/>
                </a:solidFill>
                <a:latin typeface="Comic Sans MS" panose="030F0702030302020204" pitchFamily="66" charset="0"/>
              </a:rPr>
              <a:t>Brevíssima história da Unicamp </a:t>
            </a:r>
          </a:p>
          <a:p>
            <a:r>
              <a:rPr lang="pt-BR" dirty="0"/>
              <a:t> </a:t>
            </a:r>
          </a:p>
          <a:p>
            <a:r>
              <a:rPr lang="pt-BR" sz="2000" b="1" dirty="0">
                <a:solidFill>
                  <a:srgbClr val="00B0F0"/>
                </a:solidFill>
                <a:latin typeface="Comic Sans MS" panose="030F0702030302020204" pitchFamily="66" charset="0"/>
              </a:rPr>
              <a:t>A Unicamp foi oficialmente fundada em 5 de outubro de 1966, dia do lançamento de sua pedra fundamental.</a:t>
            </a:r>
          </a:p>
          <a:p>
            <a:endParaRPr lang="pt-BR" sz="2000" b="1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r>
              <a:rPr lang="pt-BR" sz="2000" b="1" dirty="0">
                <a:solidFill>
                  <a:srgbClr val="00B0F0"/>
                </a:solidFill>
                <a:latin typeface="Comic Sans MS" panose="030F0702030302020204" pitchFamily="66" charset="0"/>
              </a:rPr>
              <a:t>Em 9 de setembro de 1965, o Conselho Estadual de Educação designou a Comissão Organizadora da Universidade de Campinas com a finalidade de estudar e planejar a gradativa formação e instalação de suas Unidades, uma vez que, somente a Faculdade de Medicina estava em funcionamento.</a:t>
            </a:r>
          </a:p>
          <a:p>
            <a:endParaRPr lang="pt-BR" sz="2000" b="1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r>
              <a:rPr lang="pt-BR" sz="2000" b="1" dirty="0">
                <a:solidFill>
                  <a:srgbClr val="00B0F0"/>
                </a:solidFill>
                <a:latin typeface="Comic Sans MS" panose="030F0702030302020204" pitchFamily="66" charset="0"/>
              </a:rPr>
              <a:t>A Comissão era composta pelos Professores Zeferino Vaz (presidente), Paulo Gomes Romeo e </a:t>
            </a:r>
            <a:r>
              <a:rPr lang="pt-BR" sz="2000" b="1" dirty="0" err="1">
                <a:solidFill>
                  <a:srgbClr val="00B0F0"/>
                </a:solidFill>
                <a:latin typeface="Comic Sans MS" panose="030F0702030302020204" pitchFamily="66" charset="0"/>
              </a:rPr>
              <a:t>Antonio</a:t>
            </a:r>
            <a:r>
              <a:rPr lang="pt-BR" sz="2000" b="1" dirty="0">
                <a:solidFill>
                  <a:srgbClr val="00B0F0"/>
                </a:solidFill>
                <a:latin typeface="Comic Sans MS" panose="030F0702030302020204" pitchFamily="66" charset="0"/>
              </a:rPr>
              <a:t> Augusto de Almeida.</a:t>
            </a:r>
          </a:p>
          <a:p>
            <a:r>
              <a:rPr lang="pt-BR" sz="2000" b="1" dirty="0">
                <a:solidFill>
                  <a:srgbClr val="00B0F0"/>
                </a:solidFill>
                <a:latin typeface="Comic Sans MS" panose="030F0702030302020204" pitchFamily="66" charset="0"/>
              </a:rPr>
              <a:t>Como fruto dos trabalhos da Comissão, a pedra fundamental da Universidade foi lançada numa gleba de 30 alqueires, doada por João Adhemar de Almeida Prado em 05 de outubro de 1966.</a:t>
            </a:r>
          </a:p>
          <a:p>
            <a:endParaRPr lang="pt-BR" sz="2000" b="1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r>
              <a:rPr lang="pt-BR" sz="2000" b="1" dirty="0">
                <a:solidFill>
                  <a:srgbClr val="00B0F0"/>
                </a:solidFill>
                <a:latin typeface="Comic Sans MS" panose="030F0702030302020204" pitchFamily="66" charset="0"/>
              </a:rPr>
              <a:t>Aprovado o relatório final preparado pela Comissão e nomeado como Reitor o Prof. Zeferino Vaz, a Universidade entra na sua fase real de instalação. </a:t>
            </a:r>
          </a:p>
          <a:p>
            <a:endParaRPr lang="pt-BR" sz="2000" b="1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r>
              <a:rPr lang="pt-BR" sz="2000" b="1" dirty="0">
                <a:solidFill>
                  <a:srgbClr val="00B0F0"/>
                </a:solidFill>
                <a:latin typeface="Comic Sans MS" panose="030F0702030302020204" pitchFamily="66" charset="0"/>
              </a:rPr>
              <a:t>(4) http://www.unicamp.br/unicamp/node/64</a:t>
            </a:r>
          </a:p>
        </p:txBody>
      </p:sp>
    </p:spTree>
    <p:extLst>
      <p:ext uri="{BB962C8B-B14F-4D97-AF65-F5344CB8AC3E}">
        <p14:creationId xmlns:p14="http://schemas.microsoft.com/office/powerpoint/2010/main" val="3285570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32509" y="318655"/>
            <a:ext cx="115408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Além de Campinas, as instalações da Unicamp se estendem ainda aos municípios de Piracicaba, onde fica a Faculdade de Odontologia (FOP), e Limeira, onde estão a Faculdade de Ciências Aplicadas (</a:t>
            </a:r>
            <a:r>
              <a:rPr lang="pt-BR" sz="2400" b="1" i="0" u="none" strike="noStrike" dirty="0">
                <a:solidFill>
                  <a:srgbClr val="00B0F0"/>
                </a:solidFill>
                <a:effectLst/>
                <a:latin typeface="Comic Sans MS" panose="030F0702030302020204" pitchFamily="66" charset="0"/>
                <a:hlinkClick r:id="rId2"/>
              </a:rPr>
              <a:t>FCA</a:t>
            </a:r>
            <a:r>
              <a:rPr lang="pt-BR" sz="2400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) e a Faculdade de Tecnologia (</a:t>
            </a:r>
            <a:r>
              <a:rPr lang="pt-BR" sz="2400" b="1" i="0" u="none" strike="noStrike" dirty="0">
                <a:solidFill>
                  <a:srgbClr val="00B0F0"/>
                </a:solidFill>
                <a:effectLst/>
                <a:latin typeface="Comic Sans MS" panose="030F0702030302020204" pitchFamily="66" charset="0"/>
                <a:hlinkClick r:id="rId3"/>
              </a:rPr>
              <a:t>FT</a:t>
            </a:r>
            <a:r>
              <a:rPr lang="pt-BR" sz="2400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).</a:t>
            </a:r>
          </a:p>
          <a:p>
            <a:pPr algn="just"/>
            <a:r>
              <a:rPr lang="pt-BR" sz="2400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A Unicamp também possui dois Colégios Técnicos. Em Limeira, está sediado o Colégio Técnico de Limeira (</a:t>
            </a:r>
            <a:r>
              <a:rPr lang="pt-BR" sz="2400" b="1" i="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Cotil</a:t>
            </a:r>
            <a:r>
              <a:rPr lang="pt-BR" sz="2400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), mantido e coordenado pela Unicamp. O mesmo ocorre com o Colégio Técnico de Campinas (</a:t>
            </a:r>
            <a:r>
              <a:rPr lang="pt-BR" sz="2400" b="1" i="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Cotuca</a:t>
            </a:r>
            <a:r>
              <a:rPr lang="pt-BR" sz="2400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), que oferece cursos técnicos de mecânica, alimentos, eletrotécnica, enfermagem, </a:t>
            </a:r>
            <a:r>
              <a:rPr lang="pt-BR" sz="2400" b="1" i="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eletro-eletrônica</a:t>
            </a:r>
            <a:r>
              <a:rPr lang="pt-BR" sz="2400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 e processamento de dados, além de cursos de complementação técnica nas áreas de Equipamentos Médico-Hospitalares, Plásticos, Mecânica e Eletrotécnica. Ambos os colégios totalizam mais de três mil estudantes.</a:t>
            </a:r>
          </a:p>
          <a:p>
            <a:pPr algn="just"/>
            <a:endParaRPr lang="pt-BR" sz="2400" b="1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pt-BR" sz="2400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http://www.unicamp.br/unicamp/faculdades-e-institutos</a:t>
            </a:r>
          </a:p>
        </p:txBody>
      </p:sp>
    </p:spTree>
    <p:extLst>
      <p:ext uri="{BB962C8B-B14F-4D97-AF65-F5344CB8AC3E}">
        <p14:creationId xmlns:p14="http://schemas.microsoft.com/office/powerpoint/2010/main" val="1392926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ítulo 1"/>
          <p:cNvSpPr>
            <a:spLocks noGrp="1"/>
          </p:cNvSpPr>
          <p:nvPr>
            <p:ph type="title"/>
          </p:nvPr>
        </p:nvSpPr>
        <p:spPr>
          <a:xfrm>
            <a:off x="2124940" y="426028"/>
            <a:ext cx="7886700" cy="993775"/>
          </a:xfrm>
        </p:spPr>
        <p:txBody>
          <a:bodyPr/>
          <a:lstStyle/>
          <a:p>
            <a:r>
              <a:rPr lang="pt-BR" altLang="pt-BR" sz="4500" dirty="0">
                <a:solidFill>
                  <a:srgbClr val="FF0000"/>
                </a:solidFill>
                <a:latin typeface="Comic Sans MS" panose="030F0702030302020204" pitchFamily="66" charset="0"/>
              </a:rPr>
              <a:t>CRIAÇÃO da UNESP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74073" y="1778001"/>
            <a:ext cx="11388435" cy="4872181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  <a:defRPr/>
            </a:pPr>
            <a:endParaRPr lang="pt-BR" sz="3825" b="1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marL="0" indent="0" algn="ctr">
              <a:buNone/>
              <a:defRPr/>
            </a:pPr>
            <a:r>
              <a:rPr lang="pt-BR" sz="3825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LEI Nº 952, DE 30 DE JANEIRO DE 1976 </a:t>
            </a:r>
          </a:p>
          <a:p>
            <a:pPr marL="0" indent="0" algn="ctr">
              <a:buNone/>
              <a:defRPr/>
            </a:pPr>
            <a:endParaRPr lang="pt-BR" b="1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>
              <a:defRPr/>
            </a:pPr>
            <a:r>
              <a:rPr lang="pt-BR" sz="3600" dirty="0">
                <a:solidFill>
                  <a:srgbClr val="00B0F0"/>
                </a:solidFill>
                <a:latin typeface="Comic Sans MS" panose="030F0702030302020204" pitchFamily="66" charset="0"/>
              </a:rPr>
              <a:t>Ficam incorporados à Universidade, como unidades universitárias, os seguintes institutos isolados de ensino superior: </a:t>
            </a:r>
          </a:p>
          <a:p>
            <a:pPr>
              <a:defRPr/>
            </a:pPr>
            <a:r>
              <a:rPr lang="pt-BR" sz="3600" dirty="0">
                <a:solidFill>
                  <a:srgbClr val="00B0F0"/>
                </a:solidFill>
                <a:latin typeface="Comic Sans MS" panose="030F0702030302020204" pitchFamily="66" charset="0"/>
              </a:rPr>
              <a:t>I - Faculdade de Filosofia, Ciências e Letras de Araraquara; </a:t>
            </a:r>
          </a:p>
          <a:p>
            <a:pPr>
              <a:defRPr/>
            </a:pPr>
            <a:r>
              <a:rPr lang="pt-BR" sz="3600" dirty="0">
                <a:solidFill>
                  <a:srgbClr val="00B0F0"/>
                </a:solidFill>
                <a:latin typeface="Comic Sans MS" panose="030F0702030302020204" pitchFamily="66" charset="0"/>
              </a:rPr>
              <a:t>II - Faculdade de Filosofia, Ciências e Letras de Assis. </a:t>
            </a:r>
          </a:p>
          <a:p>
            <a:pPr>
              <a:defRPr/>
            </a:pPr>
            <a:r>
              <a:rPr lang="pt-BR" sz="3600" dirty="0">
                <a:solidFill>
                  <a:srgbClr val="00B0F0"/>
                </a:solidFill>
                <a:latin typeface="Comic Sans MS" panose="030F0702030302020204" pitchFamily="66" charset="0"/>
              </a:rPr>
              <a:t>III - Faculdade de Filosofia, Ciências e Letras de Franca; </a:t>
            </a:r>
          </a:p>
          <a:p>
            <a:pPr>
              <a:defRPr/>
            </a:pPr>
            <a:r>
              <a:rPr lang="pt-BR" sz="3600" dirty="0">
                <a:solidFill>
                  <a:srgbClr val="00B0F0"/>
                </a:solidFill>
                <a:latin typeface="Comic Sans MS" panose="030F0702030302020204" pitchFamily="66" charset="0"/>
              </a:rPr>
              <a:t>IV - Faculdade de Filosofia, Ciências e Letras de Marília; </a:t>
            </a:r>
          </a:p>
          <a:p>
            <a:pPr>
              <a:defRPr/>
            </a:pPr>
            <a:r>
              <a:rPr lang="pt-BR" sz="3600" dirty="0">
                <a:solidFill>
                  <a:srgbClr val="00B0F0"/>
                </a:solidFill>
                <a:latin typeface="Comic Sans MS" panose="030F0702030302020204" pitchFamily="66" charset="0"/>
              </a:rPr>
              <a:t>V - Faculdade de Filosofia, Ciências e Letras de Presidente Prudente; </a:t>
            </a:r>
          </a:p>
          <a:p>
            <a:pPr>
              <a:defRPr/>
            </a:pPr>
            <a:r>
              <a:rPr lang="pt-BR" sz="3600" dirty="0">
                <a:solidFill>
                  <a:srgbClr val="00B0F0"/>
                </a:solidFill>
                <a:latin typeface="Comic Sans MS" panose="030F0702030302020204" pitchFamily="66" charset="0"/>
              </a:rPr>
              <a:t>VI - Faculdade de Filosofia, Ciências e Letras de Rio Claro; </a:t>
            </a:r>
          </a:p>
          <a:p>
            <a:pPr>
              <a:defRPr/>
            </a:pPr>
            <a:r>
              <a:rPr lang="pt-BR" sz="3600" dirty="0">
                <a:solidFill>
                  <a:srgbClr val="00B0F0"/>
                </a:solidFill>
                <a:latin typeface="Comic Sans MS" panose="030F0702030302020204" pitchFamily="66" charset="0"/>
              </a:rPr>
              <a:t>VII - Faculdade de Filosofia, Ciências e Letras de São José do Rio Preto; </a:t>
            </a:r>
          </a:p>
          <a:p>
            <a:pPr>
              <a:defRPr/>
            </a:pPr>
            <a:r>
              <a:rPr lang="pt-BR" sz="3600" dirty="0">
                <a:solidFill>
                  <a:srgbClr val="00B0F0"/>
                </a:solidFill>
                <a:latin typeface="Comic Sans MS" panose="030F0702030302020204" pitchFamily="66" charset="0"/>
              </a:rPr>
              <a:t>VIII - Faculdade de Farmácia e Odontologia de Araraquara; </a:t>
            </a:r>
          </a:p>
          <a:p>
            <a:pPr>
              <a:defRPr/>
            </a:pPr>
            <a:r>
              <a:rPr lang="pt-BR" sz="3600" dirty="0">
                <a:solidFill>
                  <a:srgbClr val="00B0F0"/>
                </a:solidFill>
                <a:latin typeface="Comic Sans MS" panose="030F0702030302020204" pitchFamily="66" charset="0"/>
              </a:rPr>
              <a:t>IX - Faculdade de Odontologia de Araçatuba; </a:t>
            </a:r>
          </a:p>
          <a:p>
            <a:pPr>
              <a:defRPr/>
            </a:pPr>
            <a:r>
              <a:rPr lang="pt-BR" sz="3600" dirty="0">
                <a:solidFill>
                  <a:srgbClr val="00B0F0"/>
                </a:solidFill>
                <a:latin typeface="Comic Sans MS" panose="030F0702030302020204" pitchFamily="66" charset="0"/>
              </a:rPr>
              <a:t>X - Faculdade de Odontologia de São José dos Campos; </a:t>
            </a:r>
          </a:p>
          <a:p>
            <a:pPr>
              <a:defRPr/>
            </a:pPr>
            <a:r>
              <a:rPr lang="pt-BR" sz="3600" dirty="0">
                <a:solidFill>
                  <a:srgbClr val="00B0F0"/>
                </a:solidFill>
                <a:latin typeface="Comic Sans MS" panose="030F0702030302020204" pitchFamily="66" charset="0"/>
              </a:rPr>
              <a:t>XI - Faculdade de Ciências Médicas e Biológicas de Botucatu; </a:t>
            </a:r>
          </a:p>
          <a:p>
            <a:pPr>
              <a:defRPr/>
            </a:pPr>
            <a:r>
              <a:rPr lang="pt-BR" sz="3600" dirty="0">
                <a:solidFill>
                  <a:srgbClr val="00B0F0"/>
                </a:solidFill>
                <a:latin typeface="Comic Sans MS" panose="030F0702030302020204" pitchFamily="66" charset="0"/>
              </a:rPr>
              <a:t>XII - Faculdade de Engenharia de Guaratinguetá; </a:t>
            </a:r>
          </a:p>
          <a:p>
            <a:pPr>
              <a:defRPr/>
            </a:pPr>
            <a:r>
              <a:rPr lang="pt-BR" sz="3600" dirty="0">
                <a:solidFill>
                  <a:srgbClr val="00B0F0"/>
                </a:solidFill>
                <a:latin typeface="Comic Sans MS" panose="030F0702030302020204" pitchFamily="66" charset="0"/>
              </a:rPr>
              <a:t>XIII - Faculdade de Medicina Veterinária e Agronomia de Jaboticabal </a:t>
            </a:r>
          </a:p>
          <a:p>
            <a:pPr>
              <a:defRPr/>
            </a:pPr>
            <a:r>
              <a:rPr lang="pt-BR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Artigo 14</a:t>
            </a:r>
          </a:p>
          <a:p>
            <a:pPr>
              <a:defRPr/>
            </a:pPr>
            <a:r>
              <a:rPr lang="pt-BR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A Faculdade de Música "Maestro Julião", criada pela Lei nº 236, de 10 de Junho de 1974,</a:t>
            </a:r>
          </a:p>
          <a:p>
            <a:pPr>
              <a:defRPr/>
            </a:pPr>
            <a:r>
              <a:rPr lang="pt-BR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como autarquia de regime especial, com sede o foro no Município de São Bernardo do</a:t>
            </a:r>
          </a:p>
          <a:p>
            <a:pPr>
              <a:defRPr/>
            </a:pPr>
            <a:r>
              <a:rPr lang="pt-BR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Campo, passa a funcionar agregada a Universidade. </a:t>
            </a:r>
          </a:p>
        </p:txBody>
      </p:sp>
    </p:spTree>
    <p:extLst>
      <p:ext uri="{BB962C8B-B14F-4D97-AF65-F5344CB8AC3E}">
        <p14:creationId xmlns:p14="http://schemas.microsoft.com/office/powerpoint/2010/main" val="27608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>
                <a:solidFill>
                  <a:srgbClr val="FF0000"/>
                </a:solidFill>
                <a:latin typeface="Comic Sans MS" panose="030F0702030302020204" pitchFamily="66" charset="0"/>
              </a:rPr>
              <a:t>A Transição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pt-BR" altLang="pt-BR" sz="2800" dirty="0">
                <a:solidFill>
                  <a:srgbClr val="0000FF"/>
                </a:solidFill>
                <a:latin typeface="Comic Sans MS" panose="030F0702030302020204" pitchFamily="66" charset="0"/>
              </a:rPr>
              <a:t>60 dias de Greve de 1988 – Salários, Mais Verbas para a Universidade - SOS Universidade;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pt-BR" altLang="pt-BR" sz="2800" dirty="0">
              <a:solidFill>
                <a:srgbClr val="0000FF"/>
              </a:solidFill>
              <a:latin typeface="Comic Sans MS" panose="030F0702030302020204" pitchFamily="66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pt-BR" altLang="pt-BR" sz="2800" dirty="0">
                <a:solidFill>
                  <a:srgbClr val="0000FF"/>
                </a:solidFill>
                <a:latin typeface="Comic Sans MS" panose="030F0702030302020204" pitchFamily="66" charset="0"/>
              </a:rPr>
              <a:t>Constituição Federal de 1988;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pt-BR" altLang="pt-BR" sz="2800" dirty="0">
              <a:solidFill>
                <a:srgbClr val="0000FF"/>
              </a:solidFill>
              <a:latin typeface="Comic Sans MS" panose="030F0702030302020204" pitchFamily="66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pt-BR" altLang="pt-BR" sz="2800" dirty="0">
                <a:solidFill>
                  <a:srgbClr val="0000FF"/>
                </a:solidFill>
                <a:latin typeface="Comic Sans MS" panose="030F0702030302020204" pitchFamily="66" charset="0"/>
              </a:rPr>
              <a:t>Decreto da Autonomia das Universidades em fevereiro de 1989 (F6)</a:t>
            </a:r>
          </a:p>
          <a:p>
            <a:pPr>
              <a:defRPr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48280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tângulo 3"/>
          <p:cNvSpPr>
            <a:spLocks noChangeArrowheads="1"/>
          </p:cNvSpPr>
          <p:nvPr/>
        </p:nvSpPr>
        <p:spPr bwMode="auto">
          <a:xfrm>
            <a:off x="96982" y="188913"/>
            <a:ext cx="11901054" cy="5755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t-BR" altLang="pt-BR" sz="1400" b="1" u="sng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DECRETO Nº 29.598, DE 2 DE FEVEREIRO DE 1989</a:t>
            </a:r>
            <a:endParaRPr lang="pt-BR" altLang="pt-BR" sz="1400" dirty="0">
              <a:solidFill>
                <a:srgbClr val="FF00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t-BR" altLang="pt-BR" sz="14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Dispõe sobre providências visando a autonomia universitária.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t-BR" altLang="pt-BR" sz="14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ORESTES QUÉRCIA</a:t>
            </a:r>
            <a:r>
              <a:rPr lang="pt-BR" altLang="pt-BR" sz="14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Governador do Estado de São Paulo, no uso de suas atribuições legais e em face do disposto no artigo 207 da Constituição da República Federativa do Brasil,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t-BR" altLang="pt-BR" sz="14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Decreta:</a:t>
            </a:r>
            <a:endParaRPr lang="pt-BR" altLang="pt-BR" sz="1400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t-BR" altLang="pt-BR" sz="14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Artigo 1º</a:t>
            </a:r>
            <a:r>
              <a:rPr lang="pt-BR" altLang="pt-BR" sz="14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 - Os órgãos da Administração Centralizada do Estado adotarão procedimentos administrativos cabíveis para viabilizar a autonomia das Universidades do Estado de São Paulo, de acordo com os parâmetros deste decreto, </a:t>
            </a:r>
            <a:r>
              <a:rPr lang="pt-BR" altLang="pt-BR" sz="14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até que a Constituinte Estadual promulgue a nova Constituição do Estado e que a </a:t>
            </a:r>
            <a:r>
              <a:rPr lang="pt-BR" altLang="pt-BR" sz="1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Assembléia</a:t>
            </a:r>
            <a:r>
              <a:rPr lang="pt-BR" altLang="pt-BR" sz="14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Legislativa decrete a legislação referente ao Sistema de Ensino Superior Paulista.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pt-BR" altLang="pt-BR" sz="1400" b="1" dirty="0">
              <a:solidFill>
                <a:srgbClr val="FF00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t-BR" altLang="pt-BR" sz="14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Artigo 2º</a:t>
            </a:r>
            <a:r>
              <a:rPr lang="pt-BR" altLang="pt-BR" sz="14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 - A execução dos orçamentos das Universidades Estaduais Paulistas, no exercício de 1989, obedecerá aos valores fixados no orçamento geral do Estado, do corrente ano, e às demais normas e decretos orçamentários, </a:t>
            </a:r>
            <a:r>
              <a:rPr lang="pt-BR" altLang="pt-BR" sz="14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devendo as liberações mensais de recursos do Tesouro a essas entidades respeitar o percentual global de </a:t>
            </a:r>
            <a:r>
              <a:rPr lang="pt-BR" altLang="pt-BR" sz="24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8,4%, da arrecadação do ICMS</a:t>
            </a:r>
            <a:r>
              <a:rPr lang="pt-BR" altLang="pt-BR" sz="14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- quota parte do Estado no mês de referência</a:t>
            </a:r>
            <a:r>
              <a:rPr lang="pt-BR" altLang="pt-BR" sz="14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pt-BR" altLang="pt-BR" sz="1400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t-BR" altLang="pt-BR" sz="8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§ 1º - Na apuração do percentual indicado no </a:t>
            </a:r>
            <a:r>
              <a:rPr lang="pt-BR" altLang="pt-BR" sz="800" i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caput</a:t>
            </a:r>
            <a:r>
              <a:rPr lang="pt-BR" altLang="pt-BR" sz="8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 deste artigo, não serão consideradas as liberações do Tesouro do Estado originárias de repasse de financiamentos concedidos a projetos específicos das Universidades Estaduais Paulistas.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t-BR" altLang="pt-BR" sz="8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§ 2º - Para que o Estado possa cumprir o disposto no artigo 38 das Disposições Transitórias da Constituição da República Federativa do Brasil, recomenda-se que as despesas com pessoal não excedam a 75% (setenta e cinco por cento) dos valores liberados pelo Tesouro do Estado às Universidades Estaduais Paulistas.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t-BR" altLang="pt-BR" sz="8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Artigo 3º</a:t>
            </a:r>
            <a:r>
              <a:rPr lang="pt-BR" altLang="pt-BR" sz="8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 - O Conselho de Reitores das Universidades Estaduais Paulistas baixará normas adicionais fixando os critérios de execução orçamentária das Universidades do Estado de São Paulo, incluindo os relativos à política salarial de seu pessoal docente, técnico e administrativo, observado não só o limite financeiro estabelecido neste decreto como o disposto no artigo 37 da Constituição da República Federativa do Brasil e no artigo 92, inciso VI da vigente Constituição do Estado, com a redação dada pela Emenda Constitucional nº 57, de 25 de setembro de 1987.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t-BR" altLang="pt-BR" sz="8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Parágrafo único - Caberá ao Conselho de Reitores das Universidades Estaduais Paulistas estabelecer, também, os percentuais de distribuição do montante de recursos entre as entidades, a serem liberados, mensalmente, pelo Tesouro do Estado, na forma e limite estabelecidos no </a:t>
            </a:r>
            <a:r>
              <a:rPr lang="pt-BR" altLang="pt-BR" sz="800" i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caput</a:t>
            </a:r>
            <a:r>
              <a:rPr lang="pt-BR" altLang="pt-BR" sz="8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 do artigo 2º deste decreto.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t-BR" altLang="pt-BR" sz="8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Artigo 4º</a:t>
            </a:r>
            <a:r>
              <a:rPr lang="pt-BR" altLang="pt-BR" sz="8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 - Este decreto entrará em vigor na data de sua publicação.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t-BR" altLang="pt-BR" sz="8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Palácio dos Bandeirantes, 2 de fevereiro de 1989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t-BR" altLang="pt-BR" sz="8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ORESTES QUÉRCIA</a:t>
            </a:r>
            <a:br>
              <a:rPr lang="pt-BR" altLang="pt-BR" sz="8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</a:br>
            <a:r>
              <a:rPr lang="pt-BR" altLang="pt-BR" sz="8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Governador do Estado de São Paulo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t-BR" altLang="pt-BR" sz="8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José Machado de Campos Filho</a:t>
            </a:r>
            <a:br>
              <a:rPr lang="pt-BR" altLang="pt-BR" sz="8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</a:br>
            <a:r>
              <a:rPr lang="pt-BR" altLang="pt-BR" sz="8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Secretário da Fazenda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t-BR" altLang="pt-BR" sz="8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Luiz Gonzaga de Mello Belluzzo</a:t>
            </a:r>
            <a:br>
              <a:rPr lang="pt-BR" altLang="pt-BR" sz="8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</a:br>
            <a:r>
              <a:rPr lang="pt-BR" altLang="pt-BR" sz="8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Secretário da Ciência, Tecnologia e Desenvolvimento Econômico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t-BR" altLang="pt-BR" sz="8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Frederico Mathias </a:t>
            </a:r>
            <a:r>
              <a:rPr lang="pt-BR" altLang="pt-BR" sz="800" dirty="0" err="1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Mazzucchelli</a:t>
            </a:r>
            <a:br>
              <a:rPr lang="pt-BR" altLang="pt-BR" sz="8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</a:br>
            <a:r>
              <a:rPr lang="pt-BR" altLang="pt-BR" sz="8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Secretário de Economia e Planejamento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t-BR" altLang="pt-BR" sz="8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Alberto Goldman</a:t>
            </a:r>
            <a:br>
              <a:rPr lang="pt-BR" altLang="pt-BR" sz="8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</a:br>
            <a:r>
              <a:rPr lang="pt-BR" altLang="pt-BR" sz="8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Secretário da Administração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t-BR" altLang="pt-BR" sz="8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Roberto Valle </a:t>
            </a:r>
            <a:r>
              <a:rPr lang="pt-BR" altLang="pt-BR" sz="800" dirty="0" err="1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Rollemberg</a:t>
            </a:r>
            <a:br>
              <a:rPr lang="pt-BR" altLang="pt-BR" sz="8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</a:br>
            <a:r>
              <a:rPr lang="pt-BR" altLang="pt-BR" sz="8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Secretário do Governo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t-BR" altLang="pt-BR" sz="8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Publicado na Secretaria de Estado do Governo, aos 2 de fevereiro de 1989.</a:t>
            </a:r>
          </a:p>
        </p:txBody>
      </p:sp>
    </p:spTree>
    <p:extLst>
      <p:ext uri="{BB962C8B-B14F-4D97-AF65-F5344CB8AC3E}">
        <p14:creationId xmlns:p14="http://schemas.microsoft.com/office/powerpoint/2010/main" val="26136630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9_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10_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11_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12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7_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8_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1602</Words>
  <Application>Microsoft Office PowerPoint</Application>
  <PresentationFormat>Widescreen</PresentationFormat>
  <Paragraphs>242</Paragraphs>
  <Slides>23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13</vt:i4>
      </vt:variant>
      <vt:variant>
        <vt:lpstr>Títulos de slides</vt:lpstr>
      </vt:variant>
      <vt:variant>
        <vt:i4>23</vt:i4>
      </vt:variant>
    </vt:vector>
  </HeadingPairs>
  <TitlesOfParts>
    <vt:vector size="44" baseType="lpstr">
      <vt:lpstr>SimSun</vt:lpstr>
      <vt:lpstr>Arial</vt:lpstr>
      <vt:lpstr>Calibri</vt:lpstr>
      <vt:lpstr>Calibri Light</vt:lpstr>
      <vt:lpstr>Comic Sans MS</vt:lpstr>
      <vt:lpstr>Georgia</vt:lpstr>
      <vt:lpstr>Times New Roman</vt:lpstr>
      <vt:lpstr>Verdana</vt:lpstr>
      <vt:lpstr>Tema do Office</vt:lpstr>
      <vt:lpstr>1_Tema do Office</vt:lpstr>
      <vt:lpstr>2_Tema do Office</vt:lpstr>
      <vt:lpstr>3_Tema do Office</vt:lpstr>
      <vt:lpstr>4_Tema do Office</vt:lpstr>
      <vt:lpstr>5_Tema do Office</vt:lpstr>
      <vt:lpstr>6_Tema do Office</vt:lpstr>
      <vt:lpstr>7_Tema do Office</vt:lpstr>
      <vt:lpstr>8_Tema do Office</vt:lpstr>
      <vt:lpstr>9_Tema do Office</vt:lpstr>
      <vt:lpstr>10_Tema do Office</vt:lpstr>
      <vt:lpstr>11_Tema do Office</vt:lpstr>
      <vt:lpstr>12_Tema do Office</vt:lpstr>
      <vt:lpstr>SISTEMA DE ENSINO SUPERIOR PÚBLICO PAULISTA</vt:lpstr>
      <vt:lpstr>UNESP USP UNICAMP</vt:lpstr>
      <vt:lpstr>Brevíssimo Histórico do Centro Paula Souza (1)  A instituição foi criada pelo decreto-lei de 6 de outubro de 1969, na gestão do governador Abreu Sodré, como resultado de um grupo de trabalho para avaliar a viabilidade de implantação gradativa de uma rede de cursos superiores de tecnologia com duração de dois e três anos.  Em 1970, começa a operar com o nome de Centro Estadual de Educação Tecnológica de São Paulo (CEET), com três cursos na área de Construção Civil (Movimento de Terra e Pavimentação, Construção de Obras Hidráulicas e Construção de Edifícios) e dois na área de Mecânica (Desenhista Projetista e Oficinas).  Era o início das Faculdades de Tecnologia do Estado. As duas primeiras foram instaladas nos municípios de Sorocaba e São Paulo.  No decorrer das décadas seguintes acabou englobando também a educação profissional do estado em nível médio, absorvendo unidades já existentes e construindo novas Etecs e Fatecs para expandir o ensino profissional a todas as regiões do Estado.  (1)http://www.cps.sp.gov.br/quem-somos/perfil-historico/</vt:lpstr>
      <vt:lpstr>Apresentação do PowerPoint</vt:lpstr>
      <vt:lpstr>Apresentação do PowerPoint</vt:lpstr>
      <vt:lpstr>Apresentação do PowerPoint</vt:lpstr>
      <vt:lpstr>CRIAÇÃO da UNESP</vt:lpstr>
      <vt:lpstr>A Transição</vt:lpstr>
      <vt:lpstr>Apresentação do PowerPoint</vt:lpstr>
      <vt:lpstr>UNESP HOJE</vt:lpstr>
      <vt:lpstr>CEETEPS HOJE</vt:lpstr>
      <vt:lpstr>Antes da Autonomia</vt:lpstr>
      <vt:lpstr>Depois da Autonomia</vt:lpstr>
      <vt:lpstr>Atribuições do Cruesp</vt:lpstr>
      <vt:lpstr>Fórum das Seis (1989) </vt:lpstr>
      <vt:lpstr>Depois da Autonomia (Composição atual) </vt:lpstr>
      <vt:lpstr>Teatros de luta</vt:lpstr>
      <vt:lpstr>Definição do Percentual de ICMS –  Lei de Diretrizes Orçamentária (LDO)</vt:lpstr>
      <vt:lpstr>Governo do Estado  e  Assembléia Legislativa (LDO)</vt:lpstr>
      <vt:lpstr>Covas e o início do super arrocho</vt:lpstr>
      <vt:lpstr>Situação Atual</vt:lpstr>
      <vt:lpstr>Articulação de Projetos</vt:lpstr>
      <vt:lpstr>Tarefas Urgentes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DE ENSINO SUPERIOR PÚBLICO PAULISTA</dc:title>
  <dc:creator>Joao da Costa Chaves Jr</dc:creator>
  <cp:lastModifiedBy>Bahiji Haje</cp:lastModifiedBy>
  <cp:revision>30</cp:revision>
  <dcterms:created xsi:type="dcterms:W3CDTF">2017-07-13T01:48:19Z</dcterms:created>
  <dcterms:modified xsi:type="dcterms:W3CDTF">2017-07-16T20:54:49Z</dcterms:modified>
</cp:coreProperties>
</file>