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7" r:id="rId2"/>
    <p:sldId id="257" r:id="rId3"/>
    <p:sldId id="258" r:id="rId4"/>
    <p:sldId id="262" r:id="rId5"/>
    <p:sldId id="263" r:id="rId6"/>
    <p:sldId id="268" r:id="rId7"/>
    <p:sldId id="272" r:id="rId8"/>
    <p:sldId id="274" r:id="rId9"/>
    <p:sldId id="275" r:id="rId10"/>
    <p:sldId id="276" r:id="rId11"/>
  </p:sldIdLst>
  <p:sldSz cx="9144000" cy="6858000" type="screen4x3"/>
  <p:notesSz cx="9926638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790" y="-90"/>
      </p:cViewPr>
      <p:guideLst>
        <p:guide orient="horz" pos="2160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2900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513911"/>
            <a:ext cx="4301543" cy="342900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9" y="6513911"/>
            <a:ext cx="4301543" cy="342900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E3146C86-EF23-46BC-A98C-E8DDD4E841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611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174" cy="342528"/>
          </a:xfrm>
          <a:prstGeom prst="rect">
            <a:avLst/>
          </a:prstGeom>
        </p:spPr>
        <p:txBody>
          <a:bodyPr vert="horz" lIns="84390" tIns="42195" rIns="84390" bIns="42195" rtlCol="0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3247" y="0"/>
            <a:ext cx="4301173" cy="342528"/>
          </a:xfrm>
          <a:prstGeom prst="rect">
            <a:avLst/>
          </a:prstGeom>
        </p:spPr>
        <p:txBody>
          <a:bodyPr vert="horz" lIns="84390" tIns="42195" rIns="84390" bIns="42195" rtlCol="0"/>
          <a:lstStyle>
            <a:lvl1pPr algn="r">
              <a:defRPr sz="1100"/>
            </a:lvl1pPr>
          </a:lstStyle>
          <a:p>
            <a:fld id="{455E92A2-5700-491E-8E4E-27A1364399AC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390" tIns="42195" rIns="84390" bIns="42195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3772" y="3257205"/>
            <a:ext cx="7941310" cy="3085940"/>
          </a:xfrm>
          <a:prstGeom prst="rect">
            <a:avLst/>
          </a:prstGeom>
        </p:spPr>
        <p:txBody>
          <a:bodyPr vert="horz" lIns="84390" tIns="42195" rIns="84390" bIns="42195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6514409"/>
            <a:ext cx="4301174" cy="342528"/>
          </a:xfrm>
          <a:prstGeom prst="rect">
            <a:avLst/>
          </a:prstGeom>
        </p:spPr>
        <p:txBody>
          <a:bodyPr vert="horz" lIns="84390" tIns="42195" rIns="84390" bIns="42195" rtlCol="0" anchor="b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3247" y="6514409"/>
            <a:ext cx="4301173" cy="342528"/>
          </a:xfrm>
          <a:prstGeom prst="rect">
            <a:avLst/>
          </a:prstGeom>
        </p:spPr>
        <p:txBody>
          <a:bodyPr vert="horz" lIns="84390" tIns="42195" rIns="84390" bIns="42195" rtlCol="0" anchor="b"/>
          <a:lstStyle>
            <a:lvl1pPr algn="r">
              <a:defRPr sz="1100"/>
            </a:lvl1pPr>
          </a:lstStyle>
          <a:p>
            <a:fld id="{D18350E4-1CCF-4554-8BC0-4B46744B4A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93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81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80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17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938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27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55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64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96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71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46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80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ED9B4-2AAE-411F-A7DD-474A7380DA37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70CC6-073D-458B-9CCA-9BF907827D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40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pt-BR" sz="5400" b="1" dirty="0" smtClean="0"/>
              <a:t>ASSÉDIO MORAL</a:t>
            </a:r>
            <a:endParaRPr lang="pt-BR" sz="5400" b="1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tx1"/>
                </a:solidFill>
              </a:rPr>
              <a:t>O sofrimento invisível</a:t>
            </a:r>
            <a:endParaRPr lang="pt-BR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97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 Felipe Dantas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começou?</a:t>
            </a:r>
          </a:p>
          <a:p>
            <a:r>
              <a:rPr lang="pt-BR" dirty="0" smtClean="0"/>
              <a:t>Como aconteceu?</a:t>
            </a:r>
          </a:p>
          <a:p>
            <a:r>
              <a:rPr lang="pt-BR" dirty="0" smtClean="0"/>
              <a:t>Como foi combatido</a:t>
            </a:r>
            <a:r>
              <a:rPr lang="pt-BR" dirty="0" smtClean="0"/>
              <a:t>?</a:t>
            </a:r>
          </a:p>
          <a:p>
            <a:endParaRPr lang="pt-BR" dirty="0"/>
          </a:p>
          <a:p>
            <a:r>
              <a:rPr lang="pt-BR" dirty="0" smtClean="0"/>
              <a:t>Saiba mais detalhes no </a:t>
            </a:r>
            <a:r>
              <a:rPr lang="pt-BR" dirty="0" err="1" smtClean="0"/>
              <a:t>Sinteps</a:t>
            </a:r>
            <a:r>
              <a:rPr lang="pt-BR" dirty="0" smtClean="0"/>
              <a:t> Jornal nº </a:t>
            </a:r>
            <a:r>
              <a:rPr lang="pt-BR" smtClean="0"/>
              <a:t>xx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19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Assédio Moral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é?</a:t>
            </a:r>
          </a:p>
          <a:p>
            <a:r>
              <a:rPr lang="pt-BR" dirty="0" smtClean="0"/>
              <a:t>Danos que pode causar.</a:t>
            </a:r>
          </a:p>
          <a:p>
            <a:r>
              <a:rPr lang="pt-BR" dirty="0" smtClean="0"/>
              <a:t>Como combater?</a:t>
            </a:r>
          </a:p>
          <a:p>
            <a:r>
              <a:rPr lang="pt-BR" dirty="0" smtClean="0"/>
              <a:t>Caso “Felipe Dantas”.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155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Assédio Moral?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Definição.</a:t>
            </a:r>
          </a:p>
          <a:p>
            <a:r>
              <a:rPr lang="pt-BR" dirty="0" smtClean="0"/>
              <a:t>Assédio moral no trabalho.</a:t>
            </a:r>
          </a:p>
          <a:p>
            <a:r>
              <a:rPr lang="pt-BR" dirty="0" smtClean="0"/>
              <a:t>Só pode ocorrer apenas entre superior e subordinado?</a:t>
            </a:r>
          </a:p>
          <a:p>
            <a:r>
              <a:rPr lang="pt-BR" dirty="0" smtClean="0"/>
              <a:t>Quem pode ser responsabilizado pelo assédio moral?</a:t>
            </a:r>
          </a:p>
          <a:p>
            <a:r>
              <a:rPr lang="pt-BR" dirty="0" smtClean="0"/>
              <a:t>Condutas que caracterizam o assédio moral.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101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Condutas que caracterizam o </a:t>
            </a:r>
            <a:br>
              <a:rPr lang="pt-BR" dirty="0" smtClean="0"/>
            </a:br>
            <a:r>
              <a:rPr lang="pt-BR" dirty="0" smtClean="0"/>
              <a:t>assédio moral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608512"/>
          </a:xfrm>
        </p:spPr>
        <p:txBody>
          <a:bodyPr>
            <a:normAutofit/>
          </a:bodyPr>
          <a:lstStyle/>
          <a:p>
            <a:r>
              <a:rPr lang="pt-BR" sz="2000" dirty="0"/>
              <a:t>Designação de tarefas que são perigosas ou inadequadas à saúde do trabalhador;</a:t>
            </a:r>
            <a:endParaRPr lang="pt-BR" sz="2000" dirty="0" smtClean="0"/>
          </a:p>
          <a:p>
            <a:r>
              <a:rPr lang="pt-BR" sz="2000" dirty="0"/>
              <a:t>Atribuir erros imaginários ao trabalhador;</a:t>
            </a:r>
            <a:endParaRPr lang="pt-BR" sz="2000" dirty="0" smtClean="0"/>
          </a:p>
          <a:p>
            <a:r>
              <a:rPr lang="pt-BR" sz="2000" dirty="0" smtClean="0"/>
              <a:t>Sobrecarga </a:t>
            </a:r>
            <a:r>
              <a:rPr lang="pt-BR" sz="2000" dirty="0"/>
              <a:t>de trabalho com prazos de entrega impossíveis de serem cumpridos;</a:t>
            </a:r>
            <a:endParaRPr lang="pt-BR" sz="2000" dirty="0" smtClean="0"/>
          </a:p>
          <a:p>
            <a:r>
              <a:rPr lang="pt-BR" sz="2000" dirty="0"/>
              <a:t>Mudar turnos e horários de trabalho sem avisar com antecedência</a:t>
            </a:r>
            <a:r>
              <a:rPr lang="pt-BR" sz="2000" dirty="0" smtClean="0"/>
              <a:t>;</a:t>
            </a:r>
          </a:p>
          <a:p>
            <a:r>
              <a:rPr lang="pt-BR" sz="2000" dirty="0"/>
              <a:t>Fazer circular boatos maldosos e calúnias sobre o trabalhador;</a:t>
            </a:r>
            <a:endParaRPr lang="pt-BR" sz="2000" dirty="0" smtClean="0"/>
          </a:p>
          <a:p>
            <a:endParaRPr lang="pt-BR" sz="20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4425355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Fazer críticas ao trabalhador em público ou, ainda, brincadeiras de mau gosto</a:t>
            </a:r>
            <a:r>
              <a:rPr lang="pt-BR" dirty="0" smtClean="0"/>
              <a:t>;</a:t>
            </a:r>
          </a:p>
          <a:p>
            <a:r>
              <a:rPr lang="pt-BR" dirty="0"/>
              <a:t>Não repassar nenhum trabalho ao funcionário, provocando sensação de inutilidade e prejudicando as avaliações;</a:t>
            </a:r>
          </a:p>
          <a:p>
            <a:endParaRPr lang="pt-BR" dirty="0" smtClean="0"/>
          </a:p>
          <a:p>
            <a:r>
              <a:rPr lang="pt-BR" dirty="0"/>
              <a:t>Retirar seus instrumentos de trabalho (computador, telefone e </a:t>
            </a:r>
            <a:r>
              <a:rPr lang="pt-BR" dirty="0" err="1"/>
              <a:t>etc</a:t>
            </a:r>
            <a:r>
              <a:rPr lang="pt-BR" dirty="0" smtClean="0"/>
              <a:t>);</a:t>
            </a:r>
          </a:p>
          <a:p>
            <a:r>
              <a:rPr lang="pt-BR" dirty="0"/>
              <a:t>Advertência em razão de atestados médi­cos ou de reclamação de direitos</a:t>
            </a:r>
            <a:r>
              <a:rPr lang="pt-BR" dirty="0" smtClean="0"/>
              <a:t>;</a:t>
            </a:r>
          </a:p>
          <a:p>
            <a:r>
              <a:rPr lang="pt-BR" dirty="0"/>
              <a:t>Ameaças de violência.</a:t>
            </a:r>
          </a:p>
        </p:txBody>
      </p:sp>
    </p:spTree>
    <p:extLst>
      <p:ext uri="{BB962C8B-B14F-4D97-AF65-F5344CB8AC3E}">
        <p14:creationId xmlns:p14="http://schemas.microsoft.com/office/powerpoint/2010/main" val="146440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Danos que pode causar.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Físicos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Dores generalizadas;</a:t>
            </a:r>
          </a:p>
          <a:p>
            <a:r>
              <a:rPr lang="pt-BR" dirty="0"/>
              <a:t>Distúrbios digestivos;</a:t>
            </a:r>
          </a:p>
          <a:p>
            <a:r>
              <a:rPr lang="pt-BR" dirty="0"/>
              <a:t>Tremores;</a:t>
            </a:r>
          </a:p>
          <a:p>
            <a:r>
              <a:rPr lang="pt-BR" dirty="0"/>
              <a:t>Palpitações;</a:t>
            </a:r>
          </a:p>
          <a:p>
            <a:r>
              <a:rPr lang="pt-BR" dirty="0"/>
              <a:t>Insônia ou sonolência excessiva;</a:t>
            </a:r>
          </a:p>
          <a:p>
            <a:r>
              <a:rPr lang="pt-BR" dirty="0"/>
              <a:t>Aumento de peso ou emagrecimento exagerado;</a:t>
            </a:r>
          </a:p>
          <a:p>
            <a:r>
              <a:rPr lang="pt-BR" dirty="0"/>
              <a:t>Cansaço exagerado;</a:t>
            </a:r>
          </a:p>
          <a:p>
            <a:r>
              <a:rPr lang="pt-BR" dirty="0"/>
              <a:t>Impotência, amenorreia (ausência de fluxo menstrual), frigidez;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Psicológicos</a:t>
            </a:r>
          </a:p>
        </p:txBody>
      </p:sp>
      <p:sp>
        <p:nvSpPr>
          <p:cNvPr id="10" name="Espaço Reservado para Conteúdo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sz="2200" dirty="0"/>
              <a:t>Depressão;</a:t>
            </a:r>
          </a:p>
          <a:p>
            <a:r>
              <a:rPr lang="pt-BR" sz="2200" dirty="0"/>
              <a:t>Estresse / irritação constante.</a:t>
            </a:r>
          </a:p>
          <a:p>
            <a:r>
              <a:rPr lang="pt-BR" sz="2200" dirty="0" smtClean="0"/>
              <a:t>Síndrome </a:t>
            </a:r>
            <a:r>
              <a:rPr lang="pt-BR" sz="2200" dirty="0"/>
              <a:t>do Pânico;</a:t>
            </a:r>
          </a:p>
          <a:p>
            <a:r>
              <a:rPr lang="pt-BR" sz="2200" dirty="0"/>
              <a:t>Perda da libido;</a:t>
            </a:r>
          </a:p>
          <a:p>
            <a:r>
              <a:rPr lang="pt-BR" sz="2200" dirty="0"/>
              <a:t>Esquecimento;</a:t>
            </a:r>
          </a:p>
          <a:p>
            <a:r>
              <a:rPr lang="pt-BR" sz="2200" dirty="0"/>
              <a:t>Pesadelos;</a:t>
            </a:r>
          </a:p>
          <a:p>
            <a:r>
              <a:rPr lang="pt-BR" sz="2200" dirty="0"/>
              <a:t>Sentimento de inutilidade;</a:t>
            </a:r>
          </a:p>
          <a:p>
            <a:r>
              <a:rPr lang="pt-BR" sz="2200" dirty="0"/>
              <a:t>Pensamento ou tentativa de suicídio.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08627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combater?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Quem deve provar o assédio moral e que tipo de prova pode ser usada?</a:t>
            </a:r>
          </a:p>
          <a:p>
            <a:r>
              <a:rPr lang="pt-BR" sz="2800" dirty="0" smtClean="0"/>
              <a:t>Resistir.</a:t>
            </a:r>
          </a:p>
          <a:p>
            <a:r>
              <a:rPr lang="pt-BR" sz="2800" dirty="0" smtClean="0"/>
              <a:t>Juntar evidências do assédio.</a:t>
            </a:r>
          </a:p>
          <a:p>
            <a:r>
              <a:rPr lang="pt-BR" sz="2800" dirty="0" smtClean="0"/>
              <a:t>Dar visibilidade.</a:t>
            </a:r>
          </a:p>
          <a:p>
            <a:r>
              <a:rPr lang="pt-BR" sz="2800" dirty="0" smtClean="0"/>
              <a:t>Evitar ficar a sós com o assediador.</a:t>
            </a:r>
          </a:p>
          <a:p>
            <a:r>
              <a:rPr lang="pt-BR" sz="2800" dirty="0" smtClean="0"/>
              <a:t>Denunciar.</a:t>
            </a:r>
          </a:p>
          <a:p>
            <a:r>
              <a:rPr lang="pt-BR" sz="2800" dirty="0" smtClean="0"/>
              <a:t>Procurar seu sindicato: SINTEPS - Comissão Permanente de Combate ao Assédio Moral.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123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SINTEPS  </a:t>
            </a:r>
            <a:br>
              <a:rPr lang="pt-BR" dirty="0" smtClean="0"/>
            </a:br>
            <a:r>
              <a:rPr lang="pt-BR" sz="3100" dirty="0" smtClean="0"/>
              <a:t>Comissão Permanente de Combate ao Assédio Moral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Criada no VII Congresso da categoria;</a:t>
            </a:r>
          </a:p>
          <a:p>
            <a:r>
              <a:rPr lang="pt-BR" dirty="0" smtClean="0"/>
              <a:t>Ações: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b="1" dirty="0" smtClean="0"/>
              <a:t>Via administrativa:</a:t>
            </a:r>
            <a:r>
              <a:rPr lang="pt-BR" dirty="0" smtClean="0"/>
              <a:t> Leva o caso ao empregador, com tudo documentado.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b="1" dirty="0" smtClean="0"/>
              <a:t>Via jurídica: </a:t>
            </a:r>
            <a:r>
              <a:rPr lang="pt-BR" dirty="0" smtClean="0"/>
              <a:t>Se a via administrativa não é bem-sucedida, parte-se para ações judiciais.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b="1" dirty="0" smtClean="0"/>
              <a:t>Via política: </a:t>
            </a:r>
            <a:r>
              <a:rPr lang="pt-BR" dirty="0" smtClean="0"/>
              <a:t>Após receber a denúncia, o Sindicato a remete para a Comissão de Educação (CE) da Assembleia Legislativa de São Paulo.</a:t>
            </a:r>
          </a:p>
          <a:p>
            <a:r>
              <a:rPr lang="pt-BR" dirty="0" smtClean="0"/>
              <a:t>Contato:</a:t>
            </a:r>
          </a:p>
          <a:p>
            <a:pPr marL="0" indent="0">
              <a:buNone/>
            </a:pPr>
            <a:r>
              <a:rPr lang="pt-BR" dirty="0" smtClean="0"/>
              <a:t>	sinteps@uol.com.br</a:t>
            </a:r>
          </a:p>
          <a:p>
            <a:pPr marL="0" indent="0">
              <a:buNone/>
            </a:pPr>
            <a:r>
              <a:rPr lang="pt-BR" dirty="0" smtClean="0"/>
              <a:t>	sinteps@sinteps.org.br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709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Outras instituições e órgãos que podem ser procurados: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Ministério do Trabalho e Emprego</a:t>
            </a:r>
          </a:p>
          <a:p>
            <a:r>
              <a:rPr lang="pt-BR" sz="2000" dirty="0" smtClean="0"/>
              <a:t>Superintendências Regionais do Trabalho e Emprego</a:t>
            </a:r>
          </a:p>
          <a:p>
            <a:r>
              <a:rPr lang="pt-BR" sz="2000" dirty="0" smtClean="0"/>
              <a:t>Conselhos Municipais dos Direitos da Mulher</a:t>
            </a:r>
          </a:p>
          <a:p>
            <a:r>
              <a:rPr lang="pt-BR" sz="2000" dirty="0" smtClean="0"/>
              <a:t>Conselhos Estaduais dos Direitos da Mulher</a:t>
            </a:r>
          </a:p>
          <a:p>
            <a:r>
              <a:rPr lang="pt-BR" sz="2000" dirty="0" smtClean="0"/>
              <a:t>Comissão de Direitos Humanos</a:t>
            </a:r>
          </a:p>
          <a:p>
            <a:r>
              <a:rPr lang="pt-BR" sz="2000" dirty="0" smtClean="0"/>
              <a:t>Ministério Público</a:t>
            </a:r>
          </a:p>
          <a:p>
            <a:r>
              <a:rPr lang="pt-BR" sz="2000" dirty="0" smtClean="0"/>
              <a:t>Justiça do Trabalho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848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Assistência jurídica gratuita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Sindicato da Categoria Profissional;</a:t>
            </a:r>
          </a:p>
          <a:p>
            <a:r>
              <a:rPr lang="pt-BR" sz="2000" dirty="0" smtClean="0"/>
              <a:t>Faculdades de Direito;</a:t>
            </a:r>
          </a:p>
          <a:p>
            <a:r>
              <a:rPr lang="pt-BR" sz="2000" dirty="0" smtClean="0"/>
              <a:t>Ordem dos Advogados do Brasil (OAB); </a:t>
            </a:r>
          </a:p>
          <a:p>
            <a:r>
              <a:rPr lang="pt-BR" sz="2000" dirty="0" smtClean="0"/>
              <a:t>Defensorias Públicas dos Estados e da União.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200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400</Words>
  <Application>Microsoft Office PowerPoint</Application>
  <PresentationFormat>Apresentação na tela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do Office</vt:lpstr>
      <vt:lpstr>ASSÉDIO MORAL</vt:lpstr>
      <vt:lpstr>Assédio Moral</vt:lpstr>
      <vt:lpstr>O que é Assédio Moral?</vt:lpstr>
      <vt:lpstr>Condutas que caracterizam o  assédio moral</vt:lpstr>
      <vt:lpstr>Danos que pode causar.</vt:lpstr>
      <vt:lpstr>Como combater?</vt:lpstr>
      <vt:lpstr>SINTEPS   Comissão Permanente de Combate ao Assédio Moral</vt:lpstr>
      <vt:lpstr>Outras instituições e órgãos que podem ser procurados:</vt:lpstr>
      <vt:lpstr>Assistência jurídica gratuita</vt:lpstr>
      <vt:lpstr>Caso Felipe Dantas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Dantas</dc:creator>
  <cp:lastModifiedBy>Bahiji Haje</cp:lastModifiedBy>
  <cp:revision>16</cp:revision>
  <cp:lastPrinted>2017-07-12T21:15:14Z</cp:lastPrinted>
  <dcterms:created xsi:type="dcterms:W3CDTF">2017-07-09T19:35:17Z</dcterms:created>
  <dcterms:modified xsi:type="dcterms:W3CDTF">2017-11-06T18:36:25Z</dcterms:modified>
</cp:coreProperties>
</file>