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69E7-E74D-41B6-BAEE-A373B71FB371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42D2-4AF9-4AE8-BF94-59F10050BF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4682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69E7-E74D-41B6-BAEE-A373B71FB371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42D2-4AF9-4AE8-BF94-59F10050BF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597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69E7-E74D-41B6-BAEE-A373B71FB371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42D2-4AF9-4AE8-BF94-59F10050BF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4967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69E7-E74D-41B6-BAEE-A373B71FB371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42D2-4AF9-4AE8-BF94-59F10050BF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3732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69E7-E74D-41B6-BAEE-A373B71FB371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42D2-4AF9-4AE8-BF94-59F10050BF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7611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69E7-E74D-41B6-BAEE-A373B71FB371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42D2-4AF9-4AE8-BF94-59F10050BF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0668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69E7-E74D-41B6-BAEE-A373B71FB371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42D2-4AF9-4AE8-BF94-59F10050BF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8982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69E7-E74D-41B6-BAEE-A373B71FB371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42D2-4AF9-4AE8-BF94-59F10050BF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476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69E7-E74D-41B6-BAEE-A373B71FB371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42D2-4AF9-4AE8-BF94-59F10050BF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8802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69E7-E74D-41B6-BAEE-A373B71FB371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42D2-4AF9-4AE8-BF94-59F10050BF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99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E69E7-E74D-41B6-BAEE-A373B71FB371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842D2-4AF9-4AE8-BF94-59F10050BF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5480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E69E7-E74D-41B6-BAEE-A373B71FB371}" type="datetimeFigureOut">
              <a:rPr lang="pt-BR" smtClean="0"/>
              <a:t>13/09/2018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842D2-4AF9-4AE8-BF94-59F10050BF3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581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531730"/>
            <a:ext cx="9144000" cy="2015561"/>
          </a:xfrm>
        </p:spPr>
        <p:txBody>
          <a:bodyPr>
            <a:normAutofit/>
          </a:bodyPr>
          <a:lstStyle/>
          <a:p>
            <a:r>
              <a:rPr lang="pt-BR" sz="6600" b="1" dirty="0" smtClean="0"/>
              <a:t>A Reforma dos Cursos Superiores de Tecnologia</a:t>
            </a:r>
            <a:endParaRPr lang="pt-BR" sz="6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14616" y="4878903"/>
            <a:ext cx="9144000" cy="1655762"/>
          </a:xfrm>
        </p:spPr>
        <p:txBody>
          <a:bodyPr>
            <a:normAutofit/>
          </a:bodyPr>
          <a:lstStyle/>
          <a:p>
            <a:r>
              <a:rPr lang="pt-BR" sz="4800" dirty="0" smtClean="0"/>
              <a:t>Causas e Consequências</a:t>
            </a:r>
            <a:endParaRPr lang="pt-BR" sz="4800" dirty="0"/>
          </a:p>
        </p:txBody>
      </p:sp>
      <p:pic>
        <p:nvPicPr>
          <p:cNvPr id="4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082" y="212633"/>
            <a:ext cx="9625012" cy="2055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666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8984" y="782551"/>
            <a:ext cx="10843054" cy="1120390"/>
          </a:xfrm>
        </p:spPr>
        <p:txBody>
          <a:bodyPr>
            <a:normAutofit/>
          </a:bodyPr>
          <a:lstStyle/>
          <a:p>
            <a:r>
              <a:rPr lang="pt-BR" sz="4800" b="1" dirty="0" smtClean="0"/>
              <a:t>As deliberações internas atuais</a:t>
            </a:r>
            <a:endParaRPr lang="pt-BR" sz="4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984" y="2056756"/>
            <a:ext cx="10900719" cy="421858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2700" dirty="0" smtClean="0"/>
              <a:t>Acompanhando a lógica da reestruturação do ensino médio com o empobrecimento dos currículos e fechamento de cursos e ou turmas de acordo com indicadores de demanda e evasão  os cursos Superiores de Tecnologia passarão em breve por reestruturações de acordo com a cor que cada curso receber em função das normas editadas recentemente pela CESU.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700" dirty="0" smtClean="0"/>
              <a:t>São elas a Instrução Normativa CESU nº 3 de maio de 2018, que trata da metodologia de avaliação dos cursos das FATECS a partir de indicadores e a Portaria CESU 4 de maio de 2018, que estabelece, a partir de indicadores a metodologia de avaliação. Uma cria o método e a outra o descreve.</a:t>
            </a:r>
            <a:endParaRPr lang="pt-BR" sz="2700" dirty="0"/>
          </a:p>
        </p:txBody>
      </p:sp>
      <p:pic>
        <p:nvPicPr>
          <p:cNvPr id="4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8" y="106448"/>
            <a:ext cx="24479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877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254" y="734603"/>
            <a:ext cx="10515600" cy="857638"/>
          </a:xfrm>
        </p:spPr>
        <p:txBody>
          <a:bodyPr>
            <a:normAutofit/>
          </a:bodyPr>
          <a:lstStyle/>
          <a:p>
            <a:r>
              <a:rPr lang="pt-BR" sz="4800" b="1" dirty="0" smtClean="0"/>
              <a:t>Para um breve futuro</a:t>
            </a:r>
            <a:endParaRPr lang="pt-BR" sz="4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32254" y="1698108"/>
            <a:ext cx="10637107" cy="460576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dirty="0" smtClean="0"/>
              <a:t>Duas novas normas serão editadas, as quais, a CESU chama “carinhosamente” de </a:t>
            </a:r>
            <a:r>
              <a:rPr lang="pt-BR" dirty="0" smtClean="0"/>
              <a:t>‘</a:t>
            </a:r>
            <a:r>
              <a:rPr lang="pt-BR" u="sng" dirty="0" smtClean="0"/>
              <a:t>Ivan, </a:t>
            </a:r>
            <a:r>
              <a:rPr lang="pt-BR" u="sng" dirty="0" smtClean="0"/>
              <a:t>o </a:t>
            </a:r>
            <a:r>
              <a:rPr lang="pt-BR" u="sng" dirty="0" smtClean="0"/>
              <a:t>Terrível’ </a:t>
            </a:r>
            <a:r>
              <a:rPr lang="pt-BR" u="sng" dirty="0" smtClean="0"/>
              <a:t>e </a:t>
            </a:r>
            <a:r>
              <a:rPr lang="pt-BR" u="sng" dirty="0" smtClean="0"/>
              <a:t>‘Pedro, </a:t>
            </a:r>
            <a:r>
              <a:rPr lang="pt-BR" u="sng" dirty="0" smtClean="0"/>
              <a:t>o </a:t>
            </a:r>
            <a:r>
              <a:rPr lang="pt-BR" u="sng" dirty="0" smtClean="0"/>
              <a:t>Grande’</a:t>
            </a:r>
            <a:r>
              <a:rPr lang="pt-BR" dirty="0" smtClean="0"/>
              <a:t>. ‘Ivan</a:t>
            </a:r>
            <a:r>
              <a:rPr lang="pt-BR" dirty="0" smtClean="0"/>
              <a:t>, o </a:t>
            </a:r>
            <a:r>
              <a:rPr lang="pt-BR" dirty="0" smtClean="0"/>
              <a:t>Terrível’ </a:t>
            </a:r>
            <a:r>
              <a:rPr lang="pt-BR" dirty="0" smtClean="0"/>
              <a:t>foi um dos mais violentos czares da história. A tradução literal do codinome russo (Grozny) é </a:t>
            </a:r>
            <a:r>
              <a:rPr lang="pt-BR" u="sng" dirty="0" smtClean="0"/>
              <a:t>alguém que inspira terror.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dirty="0" smtClean="0"/>
              <a:t>O outro, </a:t>
            </a:r>
            <a:r>
              <a:rPr lang="pt-BR" dirty="0" smtClean="0"/>
              <a:t>‘Pedro </a:t>
            </a:r>
            <a:r>
              <a:rPr lang="pt-BR" dirty="0" smtClean="0"/>
              <a:t>o </a:t>
            </a:r>
            <a:r>
              <a:rPr lang="pt-BR" dirty="0" smtClean="0"/>
              <a:t>Grande’, </a:t>
            </a:r>
            <a:r>
              <a:rPr lang="pt-BR" dirty="0" smtClean="0"/>
              <a:t>ou Pedro I foi também um czar russo, que tinha o codinome não pela grandeza de seus gestos, mas por sua altura.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dirty="0" smtClean="0"/>
              <a:t>Entendia seu povo como atrasado e rude. A nobreza (</a:t>
            </a:r>
            <a:r>
              <a:rPr lang="pt-BR" dirty="0" smtClean="0"/>
              <a:t>da </a:t>
            </a:r>
            <a:r>
              <a:rPr lang="pt-BR" dirty="0" smtClean="0"/>
              <a:t>qual era parte) o irritava também, “aquela casta vadia”. Recorreu a métodos bárbaros para retirar a Rússia da barbárie. Mudou radicalmente o curso da história daquele país.</a:t>
            </a:r>
            <a:endParaRPr lang="pt-BR" dirty="0"/>
          </a:p>
        </p:txBody>
      </p:sp>
      <p:pic>
        <p:nvPicPr>
          <p:cNvPr id="4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8" y="106448"/>
            <a:ext cx="24479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496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5247" y="726976"/>
            <a:ext cx="10515600" cy="672843"/>
          </a:xfrm>
        </p:spPr>
        <p:txBody>
          <a:bodyPr>
            <a:noAutofit/>
          </a:bodyPr>
          <a:lstStyle/>
          <a:p>
            <a:r>
              <a:rPr lang="pt-BR" sz="4800" b="1" dirty="0" smtClean="0"/>
              <a:t>A </a:t>
            </a:r>
            <a:r>
              <a:rPr lang="pt-BR" sz="4800" b="1" dirty="0"/>
              <a:t>C</a:t>
            </a:r>
            <a:r>
              <a:rPr lang="pt-BR" sz="4800" b="1" dirty="0" smtClean="0"/>
              <a:t>esu e a </a:t>
            </a:r>
            <a:r>
              <a:rPr lang="pt-BR" sz="4800" b="1" dirty="0" smtClean="0"/>
              <a:t>‘cenoura’</a:t>
            </a:r>
            <a:endParaRPr lang="pt-BR" sz="4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5247" y="1498060"/>
            <a:ext cx="10515600" cy="499335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t-BR" sz="2300" dirty="0" smtClean="0"/>
              <a:t>Já dá pra imaginar o que vem por ai, se uma das resoluções a serem editadas tem este nome. Ninguém dá estes nomes a resoluções sem um propósito.</a:t>
            </a:r>
          </a:p>
          <a:p>
            <a:pPr algn="just">
              <a:lnSpc>
                <a:spcPct val="120000"/>
              </a:lnSpc>
            </a:pPr>
            <a:r>
              <a:rPr lang="pt-BR" sz="2300" dirty="0" smtClean="0"/>
              <a:t>Podemos concluir que com métodos terríveis e de barbárie a CESU pretende acabar com a “casta” do RJI, dos pesquisadores no CEETEPS -  o que aliás vem fazendo negando a continuidade de muitos projetos de pesquisa.</a:t>
            </a:r>
          </a:p>
          <a:p>
            <a:pPr algn="just">
              <a:lnSpc>
                <a:spcPct val="120000"/>
              </a:lnSpc>
            </a:pPr>
            <a:r>
              <a:rPr lang="pt-BR" sz="2300" dirty="0" smtClean="0"/>
              <a:t>A reestruturação dos cursos virá e, segundo representante da CESU em reunião com docentes de um curso da Fatec Piracicaba que será reestruturado, será inevitável e “ a gente tem duas chances da gente fazer isso, ou com a cenoura na frente ou com a cenoura atrás”. O que é gravíssimo. A fala absurda e, no mínimo, desrespeitosa de um representante da CESU diante do corpo docente de uma FATEC é assédio moral coletivo, mas, </a:t>
            </a:r>
            <a:r>
              <a:rPr lang="pt-BR" sz="2300" dirty="0" smtClean="0"/>
              <a:t>‘Ivan, </a:t>
            </a:r>
            <a:r>
              <a:rPr lang="pt-BR" sz="2300" dirty="0" smtClean="0"/>
              <a:t>o </a:t>
            </a:r>
            <a:r>
              <a:rPr lang="pt-BR" sz="2300" dirty="0" smtClean="0"/>
              <a:t>terrível’ </a:t>
            </a:r>
            <a:r>
              <a:rPr lang="pt-BR" sz="2300" dirty="0" smtClean="0"/>
              <a:t>e </a:t>
            </a:r>
            <a:r>
              <a:rPr lang="pt-BR" sz="2300" dirty="0" smtClean="0"/>
              <a:t>‘Pedro, </a:t>
            </a:r>
            <a:r>
              <a:rPr lang="pt-BR" sz="2300" dirty="0" smtClean="0"/>
              <a:t>o </a:t>
            </a:r>
            <a:r>
              <a:rPr lang="pt-BR" sz="2300" dirty="0" smtClean="0"/>
              <a:t>grande’, </a:t>
            </a:r>
            <a:r>
              <a:rPr lang="pt-BR" sz="2300" dirty="0" smtClean="0"/>
              <a:t>não se importam com o respeito.</a:t>
            </a:r>
            <a:endParaRPr lang="pt-BR" sz="2300" dirty="0"/>
          </a:p>
        </p:txBody>
      </p:sp>
      <p:pic>
        <p:nvPicPr>
          <p:cNvPr id="4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8" y="106448"/>
            <a:ext cx="24479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5048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821" y="757875"/>
            <a:ext cx="10515600" cy="84025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sz="4800" b="1" dirty="0" smtClean="0"/>
              <a:t>Surreal</a:t>
            </a:r>
            <a:endParaRPr lang="pt-BR" sz="4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821" y="1727273"/>
            <a:ext cx="10515600" cy="4605767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</a:pPr>
            <a:r>
              <a:rPr lang="pt-BR" dirty="0" smtClean="0"/>
              <a:t>A reestruturação será semestral, de acordo com a cor do semáforo.</a:t>
            </a:r>
          </a:p>
          <a:p>
            <a:pPr algn="just">
              <a:lnSpc>
                <a:spcPct val="110000"/>
              </a:lnSpc>
            </a:pPr>
            <a:r>
              <a:rPr lang="pt-BR" dirty="0" smtClean="0"/>
              <a:t>Os professores terão novo tipo de contrato de trabalho (agora que a terceirização irrestrita está vigente, certamente seremos terceirizados)</a:t>
            </a:r>
          </a:p>
          <a:p>
            <a:pPr algn="just">
              <a:lnSpc>
                <a:spcPct val="110000"/>
              </a:lnSpc>
            </a:pPr>
            <a:r>
              <a:rPr lang="pt-BR" dirty="0" smtClean="0"/>
              <a:t>Além da mudança na forma de contratação, também as exigências serão mudadas, na linha do notório saber.</a:t>
            </a:r>
          </a:p>
          <a:p>
            <a:pPr algn="just">
              <a:lnSpc>
                <a:spcPct val="110000"/>
              </a:lnSpc>
            </a:pPr>
            <a:r>
              <a:rPr lang="pt-BR" dirty="0" smtClean="0"/>
              <a:t>Todas estas afirmações foram feitas pelo representante da CESU na mesma reunião com os docentes. </a:t>
            </a:r>
            <a:endParaRPr lang="pt-BR" dirty="0"/>
          </a:p>
          <a:p>
            <a:pPr algn="just">
              <a:lnSpc>
                <a:spcPct val="110000"/>
              </a:lnSpc>
            </a:pPr>
            <a:r>
              <a:rPr lang="pt-BR" dirty="0" smtClean="0"/>
              <a:t>“Surreal”, foi uma expressão usada pelo representante, e nós usamos a mesma expressão para caracterizar o desrespeito à instituição e aos trabalhadores.</a:t>
            </a:r>
            <a:endParaRPr lang="pt-BR" dirty="0"/>
          </a:p>
        </p:txBody>
      </p:sp>
      <p:pic>
        <p:nvPicPr>
          <p:cNvPr id="4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8" y="106448"/>
            <a:ext cx="24479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733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1297" y="719351"/>
            <a:ext cx="10723606" cy="969405"/>
          </a:xfrm>
        </p:spPr>
        <p:txBody>
          <a:bodyPr>
            <a:normAutofit/>
          </a:bodyPr>
          <a:lstStyle/>
          <a:p>
            <a:r>
              <a:rPr lang="pt-BR" sz="4800" b="1" dirty="0" smtClean="0"/>
              <a:t>Parcerias</a:t>
            </a:r>
            <a:endParaRPr lang="pt-BR" sz="4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1297" y="1779372"/>
            <a:ext cx="11578281" cy="460495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pt-BR" sz="2700" dirty="0" smtClean="0"/>
              <a:t>A reestruturação daqui para a frente somente será realizada através de parcerias, finalizou o representante da CESU.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700" dirty="0" smtClean="0"/>
              <a:t>Também a pesquisa aplicada está fora de questão!!!!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700" dirty="0" smtClean="0"/>
              <a:t>Relembramos aqui aos trabalhadores que a Educação Superior no país está sendo privatizada a toque de caixa por grupos econômicos, entre eles a </a:t>
            </a:r>
            <a:r>
              <a:rPr lang="pt-BR" sz="2700" dirty="0" err="1" smtClean="0"/>
              <a:t>Kroton</a:t>
            </a:r>
            <a:r>
              <a:rPr lang="pt-BR" sz="2700" dirty="0" smtClean="0"/>
              <a:t> Educacional, dona da maioria das matrículas do ensino superior privado no Brasil.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sz="2700" dirty="0" smtClean="0"/>
              <a:t>Pensando na </a:t>
            </a:r>
            <a:r>
              <a:rPr lang="pt-BR" sz="2700" dirty="0" err="1" smtClean="0"/>
              <a:t>publicização</a:t>
            </a:r>
            <a:r>
              <a:rPr lang="pt-BR" sz="2700" dirty="0" smtClean="0"/>
              <a:t> do sistema CEETEPS – que pode ser lido nas entrelinhas de algumas campanhas eleitorais, (serviço público, porém gerenciado pela iniciativa privada), este pode ser o caminho que Ivan o terrível e Pedro o grande poderão nos mostrar muito rapidamente.</a:t>
            </a:r>
            <a:endParaRPr lang="pt-BR" sz="2700" dirty="0"/>
          </a:p>
        </p:txBody>
      </p:sp>
      <p:pic>
        <p:nvPicPr>
          <p:cNvPr id="4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98" y="106448"/>
            <a:ext cx="24479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786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665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 Reforma dos Cursos Superiores de Tecnologia</vt:lpstr>
      <vt:lpstr>As deliberações internas atuais</vt:lpstr>
      <vt:lpstr>Para um breve futuro</vt:lpstr>
      <vt:lpstr>A Cesu e a ‘cenoura’</vt:lpstr>
      <vt:lpstr>Surreal</vt:lpstr>
      <vt:lpstr>Parcerias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Reforma dos Cursos Superiores de Tecnologia</dc:title>
  <dc:creator>Silvia</dc:creator>
  <cp:lastModifiedBy>Bahiji Haje</cp:lastModifiedBy>
  <cp:revision>17</cp:revision>
  <dcterms:created xsi:type="dcterms:W3CDTF">2018-09-11T21:24:00Z</dcterms:created>
  <dcterms:modified xsi:type="dcterms:W3CDTF">2018-09-13T13:14:51Z</dcterms:modified>
</cp:coreProperties>
</file>