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6" r:id="rId5"/>
    <p:sldId id="260" r:id="rId6"/>
    <p:sldId id="263" r:id="rId7"/>
    <p:sldId id="262" r:id="rId8"/>
    <p:sldId id="267" r:id="rId9"/>
    <p:sldId id="264" r:id="rId10"/>
    <p:sldId id="268" r:id="rId11"/>
    <p:sldId id="265" r:id="rId12"/>
    <p:sldId id="269" r:id="rId13"/>
    <p:sldId id="270" r:id="rId14"/>
    <p:sldId id="272" r:id="rId15"/>
    <p:sldId id="273" r:id="rId16"/>
    <p:sldId id="257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F1B-B4A1-BDF590901E5F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F1B-B4A1-BDF590901E5F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F1B-B4A1-BDF590901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5713120"/>
        <c:axId val="725714368"/>
      </c:barChart>
      <c:catAx>
        <c:axId val="72571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5714368"/>
        <c:crosses val="autoZero"/>
        <c:auto val="1"/>
        <c:lblAlgn val="ctr"/>
        <c:lblOffset val="100"/>
        <c:noMultiLvlLbl val="0"/>
      </c:catAx>
      <c:valAx>
        <c:axId val="72571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571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4026BDA-F330-43B7-94BD-788D25469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00" y="1884783"/>
            <a:ext cx="7322800" cy="2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24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65E7-8CB3-4C46-A5F1-42A3E7BFEE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dirty="0"/>
              <a:t>título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7BA55D-3269-41C1-AA5B-84C678ACB1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3A49E36-ED08-4AA1-AC69-93E758FB58C7}"/>
              </a:ext>
            </a:extLst>
          </p:cNvPr>
          <p:cNvSpPr/>
          <p:nvPr userDrawn="1"/>
        </p:nvSpPr>
        <p:spPr>
          <a:xfrm>
            <a:off x="0" y="5943600"/>
            <a:ext cx="12192000" cy="2705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975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F733C-89E5-4D4A-B7FF-928B14FE8E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7747"/>
            <a:ext cx="10515600" cy="17914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PT" dirty="0"/>
              <a:t>Página 1</a:t>
            </a:r>
            <a:endParaRPr lang="pt-BR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B2F40D6-4D6B-4B02-9E93-0947B9C9F1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733869"/>
            <a:ext cx="10515600" cy="3067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0E3719D-84A8-4548-8160-C32AC2A157E7}"/>
              </a:ext>
            </a:extLst>
          </p:cNvPr>
          <p:cNvSpPr/>
          <p:nvPr userDrawn="1"/>
        </p:nvSpPr>
        <p:spPr>
          <a:xfrm>
            <a:off x="0" y="5943600"/>
            <a:ext cx="12192000" cy="2705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F21B8F0-DEF0-4A1A-8E42-3986C2CD62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245" y="-171581"/>
            <a:ext cx="2282890" cy="12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45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0B349F6-4708-43E1-B4DE-C454E9F8B541}"/>
              </a:ext>
            </a:extLst>
          </p:cNvPr>
          <p:cNvSpPr txBox="1"/>
          <p:nvPr userDrawn="1"/>
        </p:nvSpPr>
        <p:spPr>
          <a:xfrm>
            <a:off x="287694" y="1007707"/>
            <a:ext cx="1161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Página de texto 2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FF03A7E-B2F6-4E4D-91CE-6708C5E106C2}"/>
              </a:ext>
            </a:extLst>
          </p:cNvPr>
          <p:cNvSpPr/>
          <p:nvPr userDrawn="1"/>
        </p:nvSpPr>
        <p:spPr>
          <a:xfrm>
            <a:off x="0" y="5943600"/>
            <a:ext cx="12192000" cy="2705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585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C89EA4-2FF1-4CAA-A8DD-7DE2026FF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2"/>
            <a:ext cx="3932237" cy="96108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 dirty="0"/>
              <a:t>Página de dados</a:t>
            </a:r>
            <a:endParaRPr lang="pt-BR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15AC5E6-67B9-4720-B948-5C478B8D7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96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B8BD2C5-73F7-4C92-A512-3A393B29D7B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36141424"/>
              </p:ext>
            </p:extLst>
          </p:nvPr>
        </p:nvGraphicFramePr>
        <p:xfrm>
          <a:off x="5103845" y="719667"/>
          <a:ext cx="6248368" cy="514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BF196839-EEBF-40C0-A2DA-A35EB49C5CDA}"/>
              </a:ext>
            </a:extLst>
          </p:cNvPr>
          <p:cNvSpPr/>
          <p:nvPr userDrawn="1"/>
        </p:nvSpPr>
        <p:spPr>
          <a:xfrm>
            <a:off x="0" y="5943600"/>
            <a:ext cx="12192000" cy="2705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53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5E1ADCB7-5498-49FD-8F30-81EF1FBCE16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8" y="-155930"/>
            <a:ext cx="1278294" cy="127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8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4" r:id="rId4"/>
    <p:sldLayoutId id="2147483656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ZN6VgRgbuWc?start=3&amp;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F65E3-60AF-41A5-86AB-A6F33AF00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600200"/>
            <a:ext cx="10624457" cy="2387600"/>
          </a:xfrm>
        </p:spPr>
        <p:txBody>
          <a:bodyPr/>
          <a:lstStyle/>
          <a:p>
            <a:r>
              <a:rPr lang="pt-BR" sz="5000" dirty="0"/>
              <a:t>Audiência pública</a:t>
            </a:r>
            <a:br>
              <a:rPr lang="pt-BR" dirty="0"/>
            </a:br>
            <a:r>
              <a:rPr lang="pt-BR" b="1" dirty="0"/>
              <a:t>Valorização dos profissionais do Centro Paula Souza: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CC6F22-C049-42C0-A0F9-5CB9DF6A7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0"/>
            <a:ext cx="9144000" cy="1655762"/>
          </a:xfrm>
        </p:spPr>
        <p:txBody>
          <a:bodyPr/>
          <a:lstStyle/>
          <a:p>
            <a:r>
              <a:rPr lang="pt-BR" dirty="0"/>
              <a:t>Defesa das ETECs e FATECs</a:t>
            </a:r>
          </a:p>
        </p:txBody>
      </p:sp>
    </p:spTree>
    <p:extLst>
      <p:ext uri="{BB962C8B-B14F-4D97-AF65-F5344CB8AC3E}">
        <p14:creationId xmlns:p14="http://schemas.microsoft.com/office/powerpoint/2010/main" val="1000781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1C4F8-6658-7A01-1CF4-01927020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um IAMSPE acessível, por melhor atendimento e financiado pelo estado</a:t>
            </a:r>
          </a:p>
        </p:txBody>
      </p:sp>
      <p:pic>
        <p:nvPicPr>
          <p:cNvPr id="5" name="Espaço Reservado para Conteúdo 4" descr="Grupo de pessoas sentadas ao redor de uma mesa&#10;&#10;O conteúdo gerado por IA pode estar incorreto.">
            <a:extLst>
              <a:ext uri="{FF2B5EF4-FFF2-40B4-BE49-F238E27FC236}">
                <a16:creationId xmlns:a16="http://schemas.microsoft.com/office/drawing/2014/main" id="{A6DC9E75-231C-8DA8-1494-3D3E5C319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1" y="2341349"/>
            <a:ext cx="3960000" cy="2639683"/>
          </a:xfrm>
        </p:spPr>
      </p:pic>
      <p:pic>
        <p:nvPicPr>
          <p:cNvPr id="9" name="Imagem 8" descr="Pessoas sentadas ao redor de uma mesa&#10;&#10;O conteúdo gerado por IA pode estar incorreto.">
            <a:extLst>
              <a:ext uri="{FF2B5EF4-FFF2-40B4-BE49-F238E27FC236}">
                <a16:creationId xmlns:a16="http://schemas.microsoft.com/office/drawing/2014/main" id="{CEBAA6B8-B1F7-D03C-629A-EC90A7FF8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31" y="2341350"/>
            <a:ext cx="3960000" cy="2639682"/>
          </a:xfrm>
          <a:prstGeom prst="rect">
            <a:avLst/>
          </a:prstGeom>
        </p:spPr>
      </p:pic>
      <p:pic>
        <p:nvPicPr>
          <p:cNvPr id="11" name="Imagem 10" descr="Pessoas sentadas ao redor de mesa com cadeira&#10;&#10;O conteúdo gerado por IA pode estar incorreto.">
            <a:extLst>
              <a:ext uri="{FF2B5EF4-FFF2-40B4-BE49-F238E27FC236}">
                <a16:creationId xmlns:a16="http://schemas.microsoft.com/office/drawing/2014/main" id="{96BE98AE-B4ED-E1E3-F38E-584F7DC9A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91" y="2341350"/>
            <a:ext cx="3960000" cy="263968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FC809DA-BC8A-8A85-949D-E8D9FE9AAFA1}"/>
              </a:ext>
            </a:extLst>
          </p:cNvPr>
          <p:cNvSpPr txBox="1"/>
          <p:nvPr/>
        </p:nvSpPr>
        <p:spPr>
          <a:xfrm>
            <a:off x="838199" y="5167086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Pela revisão do artigo 5º das disposições transitórias da Lei n.º 17.923/2020, de forma a garantir o direito de adesão ao IAMSPE para quem assim o desejar.</a:t>
            </a:r>
          </a:p>
        </p:txBody>
      </p:sp>
    </p:spTree>
    <p:extLst>
      <p:ext uri="{BB962C8B-B14F-4D97-AF65-F5344CB8AC3E}">
        <p14:creationId xmlns:p14="http://schemas.microsoft.com/office/powerpoint/2010/main" val="3361115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94D1C-A3C2-3786-9561-F075989A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urgência da revisão dos salários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75C6E9EC-2048-90F0-6517-00EBB56A8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3485"/>
            <a:ext cx="10515600" cy="4226768"/>
          </a:xfrm>
        </p:spPr>
        <p:txBody>
          <a:bodyPr/>
          <a:lstStyle/>
          <a:p>
            <a:r>
              <a:rPr lang="pt-BR" dirty="0"/>
              <a:t>Salário inicial* (1A) dos agentes técnico e administrativos: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R$ 1880,45</a:t>
            </a:r>
          </a:p>
          <a:p>
            <a:r>
              <a:rPr lang="pt-BR" dirty="0"/>
              <a:t>Valor do salário mínimo paulista em 2025: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R$ 1804</a:t>
            </a:r>
          </a:p>
          <a:p>
            <a:r>
              <a:rPr lang="pt-BR" dirty="0"/>
              <a:t>Salário inicial* (1A) dos bibliotecários concursados como analistas de suporte: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R$ 3415,41</a:t>
            </a:r>
          </a:p>
          <a:p>
            <a:endParaRPr lang="pt-BR" sz="1700" dirty="0"/>
          </a:p>
          <a:p>
            <a:r>
              <a:rPr lang="pt-BR" sz="1700" dirty="0"/>
              <a:t>* Lei n.º 1425/2025</a:t>
            </a:r>
          </a:p>
        </p:txBody>
      </p:sp>
    </p:spTree>
    <p:extLst>
      <p:ext uri="{BB962C8B-B14F-4D97-AF65-F5344CB8AC3E}">
        <p14:creationId xmlns:p14="http://schemas.microsoft.com/office/powerpoint/2010/main" val="2894480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68297-0C61-7D68-1BC3-C0D4DBE5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o salário geral dos professores?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08185D-0922-BA1E-2E56-2126BB845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925"/>
            <a:ext cx="10515600" cy="4119732"/>
          </a:xfrm>
        </p:spPr>
        <p:txBody>
          <a:bodyPr/>
          <a:lstStyle/>
          <a:p>
            <a:r>
              <a:rPr lang="pt-BR" dirty="0"/>
              <a:t>Valor do piso nacional do magistério em 2025: R$ 4.867,77 </a:t>
            </a:r>
            <a:r>
              <a:rPr lang="pt-BR" sz="1700" dirty="0"/>
              <a:t>(salário base)</a:t>
            </a:r>
          </a:p>
          <a:p>
            <a:r>
              <a:rPr lang="pt-BR" dirty="0"/>
              <a:t>Valor da hora-aula* dos docentes de Etec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Salário máximo possível que um professor da categoria 1C pode chegar é R$ 4833,27. Para alcançar o piso, é pago um abono.</a:t>
            </a:r>
          </a:p>
          <a:p>
            <a:r>
              <a:rPr lang="pt-BR" dirty="0"/>
              <a:t>SOMOS CONTRA A POLÍTICA DO ABONO, PISO É LEI E NÃO DEVE SER O TETO DO PAGAMENTO</a:t>
            </a:r>
          </a:p>
          <a:p>
            <a:r>
              <a:rPr lang="pt-BR" sz="1700" dirty="0"/>
              <a:t>* Lei n.º 1425/2025</a:t>
            </a:r>
          </a:p>
          <a:p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896AB2A-56B8-0B46-39CE-877355DCD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708976"/>
              </p:ext>
            </p:extLst>
          </p:nvPr>
        </p:nvGraphicFramePr>
        <p:xfrm>
          <a:off x="838200" y="2771940"/>
          <a:ext cx="3628572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61144">
                  <a:extLst>
                    <a:ext uri="{9D8B030D-6E8A-4147-A177-3AD203B41FA5}">
                      <a16:colId xmlns:a16="http://schemas.microsoft.com/office/drawing/2014/main" val="4050676408"/>
                    </a:ext>
                  </a:extLst>
                </a:gridCol>
                <a:gridCol w="1146628">
                  <a:extLst>
                    <a:ext uri="{9D8B030D-6E8A-4147-A177-3AD203B41FA5}">
                      <a16:colId xmlns:a16="http://schemas.microsoft.com/office/drawing/2014/main" val="344907248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478171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418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R$22,47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R$ 23,36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R$ 24,30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106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43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B3E33-85DC-E4D1-A3DC-1F758507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Ensino, pesquisa e extensão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0DCCB1-A2AD-34B6-D9F2-F3C2367A3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3052"/>
            <a:ext cx="10515600" cy="3981062"/>
          </a:xfrm>
        </p:spPr>
        <p:txBody>
          <a:bodyPr/>
          <a:lstStyle/>
          <a:p>
            <a:r>
              <a:rPr lang="pt-BR" dirty="0"/>
              <a:t>Desde 2021, o Centro Paula Souza é reconhecido como Instituição de Ciência e Tecnologia (ICT) do estado de SP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Como têm sido financiados projetos de pesquisa?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Consequências da redução curricular dos cursos de ensino médio articulados com o ensino superior - AMS (3→2 anos)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Quais impactos das alterações feitas nos planos pedagógicos dos cursos das Fatecs, em especial Análise e Desenvolvimento de Sistemas em 2026?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7444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5D2C8-965A-7186-5557-E8B98D3B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1325880"/>
          </a:xfrm>
        </p:spPr>
        <p:txBody>
          <a:bodyPr anchor="ctr">
            <a:normAutofit/>
          </a:bodyPr>
          <a:lstStyle/>
          <a:p>
            <a:r>
              <a:rPr lang="pt-BR" dirty="0"/>
              <a:t>Vale alimentação digno e para toda categoria</a:t>
            </a:r>
          </a:p>
        </p:txBody>
      </p:sp>
      <p:pic>
        <p:nvPicPr>
          <p:cNvPr id="4" name="Mídia Online 3" title="VA de R$ 12,00 compra o quê?">
            <a:hlinkClick r:id="" action="ppaction://media"/>
            <a:extLst>
              <a:ext uri="{FF2B5EF4-FFF2-40B4-BE49-F238E27FC236}">
                <a16:creationId xmlns:a16="http://schemas.microsoft.com/office/drawing/2014/main" id="{F6C7801C-7342-FF6B-000E-7B1E2EE94A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6885" y="1433378"/>
            <a:ext cx="7752201" cy="4379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4337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03AA1-A61A-FB6C-FB20-AB304777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querem os trabalhadores do Centro Paula Souza na revisão do plano de carreira?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7CB8C6-0D65-3FF3-E727-FFE9EEDE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6841"/>
            <a:ext cx="10515600" cy="3594359"/>
          </a:xfrm>
        </p:spPr>
        <p:txBody>
          <a:bodyPr/>
          <a:lstStyle/>
          <a:p>
            <a:r>
              <a:rPr lang="pt-BR" dirty="0"/>
              <a:t>Respeito e reconhecimento, por parte da instituição;</a:t>
            </a:r>
          </a:p>
          <a:p>
            <a:r>
              <a:rPr lang="pt-BR" dirty="0"/>
              <a:t>Valorização real dos servidores técnico-administrativos;</a:t>
            </a:r>
          </a:p>
          <a:p>
            <a:r>
              <a:rPr lang="pt-BR" dirty="0"/>
              <a:t>Jornada docente, com tempo remunerado para dedicação;</a:t>
            </a:r>
          </a:p>
          <a:p>
            <a:r>
              <a:rPr lang="pt-BR" dirty="0"/>
              <a:t>Direito à saúde </a:t>
            </a:r>
            <a:r>
              <a:rPr lang="pt-BR"/>
              <a:t>e alimentação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Por uma instituição que atenda aos anseios de educação da juventude e do desenvolvimento da sociedade, é necessário </a:t>
            </a:r>
            <a:r>
              <a:rPr lang="pt-BR" b="1" dirty="0"/>
              <a:t>investimento</a:t>
            </a:r>
            <a:r>
              <a:rPr lang="pt-BR" dirty="0"/>
              <a:t> nos seus trabalhadores.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571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186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6B0C4B9-C1A6-6D07-5CFA-1EA94F76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56 anos depois da sua criação, o que é o Centro Paula Souza?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E83275A-51FA-7B94-8E7A-79022B66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12"/>
            <a:ext cx="10515600" cy="306756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228 escolas técnicas (Etecs), sendo 35 escolas agrícolas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345 classes descentralizadas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83 faculdades de tecnologia, sendo 45 polos de graduação em 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Pós-graduação (MBA, mestrado e doutorado profissional)</a:t>
            </a:r>
          </a:p>
        </p:txBody>
      </p:sp>
    </p:spTree>
    <p:extLst>
      <p:ext uri="{BB962C8B-B14F-4D97-AF65-F5344CB8AC3E}">
        <p14:creationId xmlns:p14="http://schemas.microsoft.com/office/powerpoint/2010/main" val="3686182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FE0229C-75FC-6B67-42BC-23BF382D0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>
            <a:fillRect/>
          </a:stretch>
        </p:blipFill>
        <p:spPr bwMode="auto">
          <a:xfrm>
            <a:off x="1941289" y="0"/>
            <a:ext cx="8309421" cy="6293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8824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D96262-9C44-2F7D-CB5F-B2F6CC541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7748"/>
            <a:ext cx="10515600" cy="714310"/>
          </a:xfrm>
        </p:spPr>
        <p:txBody>
          <a:bodyPr/>
          <a:lstStyle/>
          <a:p>
            <a:r>
              <a:rPr lang="pt-BR" dirty="0"/>
              <a:t>Quem são nossos estudantes?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AC6501-7E78-FC41-E872-2F84C8D5E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059"/>
            <a:ext cx="10515600" cy="42193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Mais de 224 mil estudantes de nível médio;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Mais de 91 mil estudantes de nível superior, sendo mais de 8 mil matriculados no curso superior de tecnologia em Gestão Empresarial na modalidade EaD, nota 5 no Enade;</a:t>
            </a:r>
          </a:p>
          <a:p>
            <a:pPr marL="1143000" lvl="1" indent="-457200"/>
            <a:r>
              <a:rPr lang="pt-BR" dirty="0"/>
              <a:t>10 mil vagas disponibilizadas anualmente no Provão Paulista;</a:t>
            </a:r>
          </a:p>
          <a:p>
            <a:pPr marL="1143000" lvl="1" indent="-457200"/>
            <a:r>
              <a:rPr lang="pt-BR" dirty="0"/>
              <a:t>Mesmo assim, a Seduc não firmou convênio para pagamento de bolsas de permanência para estudantes de menor renda;</a:t>
            </a:r>
          </a:p>
          <a:p>
            <a:pPr marL="536575" lvl="1" indent="-536575">
              <a:tabLst>
                <a:tab pos="449263" algn="l"/>
              </a:tabLst>
            </a:pPr>
            <a:r>
              <a:rPr lang="pt-BR" sz="2800" dirty="0"/>
              <a:t>Mesmo com a Lei n.º 19.919/2018, o </a:t>
            </a:r>
            <a:r>
              <a:rPr lang="pt-BR" sz="2800" dirty="0" err="1"/>
              <a:t>Ceteeps</a:t>
            </a:r>
            <a:r>
              <a:rPr lang="pt-BR" sz="2800" dirty="0"/>
              <a:t> nunca implementou política de bolsa ou auxílio permanência para os estudantes.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4291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4EE79-1205-EEE5-E781-16049AE2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7748"/>
            <a:ext cx="10515600" cy="917510"/>
          </a:xfrm>
        </p:spPr>
        <p:txBody>
          <a:bodyPr/>
          <a:lstStyle/>
          <a:p>
            <a:r>
              <a:rPr lang="pt-BR" dirty="0"/>
              <a:t>Total de trabalhadores do Ceeteps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A49E80-109F-A85F-E0F9-1B8292A2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9143"/>
            <a:ext cx="10515600" cy="4132295"/>
          </a:xfrm>
        </p:spPr>
        <p:txBody>
          <a:bodyPr/>
          <a:lstStyle/>
          <a:p>
            <a:r>
              <a:rPr lang="pt-BR" dirty="0"/>
              <a:t>Considerando técnico-administrativos, auxiliares de docentes, docentes de Etec e de Fatec: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1700" dirty="0"/>
              <a:t>* Dados anteriores à implementação do Decreto 69.666/2025, que reestrutura a organização do Ceeteps e dos cargos em comissão e das funções em confiança da instituição. Fonte: Gestão de Pessoal Adm. Central e Contagem de Tempo - CGGP Agosto/2025</a:t>
            </a:r>
            <a:r>
              <a:rPr lang="pt-BR" sz="1800" dirty="0"/>
              <a:t>.</a:t>
            </a:r>
          </a:p>
          <a:p>
            <a:endParaRPr lang="pt-BR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C41F7B8-3B78-78D9-1586-1EFEE09E5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79011"/>
              </p:ext>
            </p:extLst>
          </p:nvPr>
        </p:nvGraphicFramePr>
        <p:xfrm>
          <a:off x="838200" y="2688448"/>
          <a:ext cx="8247743" cy="736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90837">
                  <a:extLst>
                    <a:ext uri="{9D8B030D-6E8A-4147-A177-3AD203B41FA5}">
                      <a16:colId xmlns:a16="http://schemas.microsoft.com/office/drawing/2014/main" val="43449739"/>
                    </a:ext>
                  </a:extLst>
                </a:gridCol>
                <a:gridCol w="2428257">
                  <a:extLst>
                    <a:ext uri="{9D8B030D-6E8A-4147-A177-3AD203B41FA5}">
                      <a16:colId xmlns:a16="http://schemas.microsoft.com/office/drawing/2014/main" val="3520478487"/>
                    </a:ext>
                  </a:extLst>
                </a:gridCol>
                <a:gridCol w="1627862">
                  <a:extLst>
                    <a:ext uri="{9D8B030D-6E8A-4147-A177-3AD203B41FA5}">
                      <a16:colId xmlns:a16="http://schemas.microsoft.com/office/drawing/2014/main" val="3373087662"/>
                    </a:ext>
                  </a:extLst>
                </a:gridCol>
                <a:gridCol w="1600787">
                  <a:extLst>
                    <a:ext uri="{9D8B030D-6E8A-4147-A177-3AD203B41FA5}">
                      <a16:colId xmlns:a16="http://schemas.microsoft.com/office/drawing/2014/main" val="3081935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b="1" dirty="0">
                          <a:effectLst/>
                        </a:rPr>
                        <a:t>INDETERMINADO(CLT)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b="1">
                          <a:effectLst/>
                        </a:rPr>
                        <a:t>DETERMINADO (CLT)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b="1" dirty="0">
                          <a:effectLst/>
                        </a:rPr>
                        <a:t>AUTARQUICO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59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dirty="0">
                          <a:effectLst/>
                        </a:rPr>
                        <a:t>16294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>
                          <a:effectLst/>
                        </a:rPr>
                        <a:t>5654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>
                          <a:effectLst/>
                        </a:rPr>
                        <a:t>678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dirty="0">
                          <a:effectLst/>
                        </a:rPr>
                        <a:t>22626*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216042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169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EE460-A564-4A55-F38A-5520A44A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Esses números são o bastante?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2D0EF3-5396-3DD8-BB43-5C9233D75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877"/>
            <a:ext cx="10515600" cy="3986245"/>
          </a:xfrm>
        </p:spPr>
        <p:txBody>
          <a:bodyPr/>
          <a:lstStyle/>
          <a:p>
            <a:r>
              <a:rPr lang="pt-BR" dirty="0"/>
              <a:t>Últimos concursos abertos para provimento de vagas: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Professor de Etec: Junho de 2023*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Professor de Fatec: Junho de 2023*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Técnico-administrativos (887 vagas para agente técnico e administrativo, 227 vagas para analista de suporte e gestão (bibliotecário), 6 vagas para especialista em planejamento educacional, obras e gestão (em diferentes áreas): Dezembro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sz="1700" dirty="0"/>
              <a:t>*Considerando que a abertura do concurso é por aula, não para jornada de trabalho.</a:t>
            </a:r>
          </a:p>
        </p:txBody>
      </p:sp>
    </p:spTree>
    <p:extLst>
      <p:ext uri="{BB962C8B-B14F-4D97-AF65-F5344CB8AC3E}">
        <p14:creationId xmlns:p14="http://schemas.microsoft.com/office/powerpoint/2010/main" val="3463851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AD266-2FFA-6361-86C3-0E19A5E0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Somos reduzidos a números?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8450F9-085A-CCED-90A3-8034A8037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9509"/>
            <a:ext cx="10515600" cy="3952034"/>
          </a:xfrm>
        </p:spPr>
        <p:txBody>
          <a:bodyPr/>
          <a:lstStyle/>
          <a:p>
            <a:r>
              <a:rPr lang="pt-BR" dirty="0"/>
              <a:t>Para além dos números institucionais, o Ceeteps é feito por milhares de vidas que dedicaram para a educação profissional, técnica e tecnológica pública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Anos de estudo,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Saúde,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Tempo.</a:t>
            </a:r>
          </a:p>
          <a:p>
            <a:endParaRPr lang="pt-BR" dirty="0"/>
          </a:p>
          <a:p>
            <a:r>
              <a:rPr lang="pt-BR" dirty="0"/>
              <a:t>Sem a devida valorização e reconhecimento do estado de São Paulo</a:t>
            </a:r>
          </a:p>
        </p:txBody>
      </p:sp>
    </p:spTree>
    <p:extLst>
      <p:ext uri="{BB962C8B-B14F-4D97-AF65-F5344CB8AC3E}">
        <p14:creationId xmlns:p14="http://schemas.microsoft.com/office/powerpoint/2010/main" val="1543498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5796D-3C09-819E-7F72-F1F8A56A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consequências da falta de abertura de concursos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7519F2-8B4E-0CCA-98DD-D2673E15E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0081"/>
            <a:ext cx="10515600" cy="3067569"/>
          </a:xfrm>
        </p:spPr>
        <p:txBody>
          <a:bodyPr/>
          <a:lstStyle/>
          <a:p>
            <a:r>
              <a:rPr lang="pt-BR" dirty="0"/>
              <a:t>Falta de trabalhadores na manutenção das unidades, nas bibliotecas, nos laboratórios, nos setores administrativos e nas salas de aula;</a:t>
            </a:r>
          </a:p>
          <a:p>
            <a:r>
              <a:rPr lang="pt-BR" dirty="0"/>
              <a:t>O resultado é uma sobrecarga de trabalho nas diferentes áreas;</a:t>
            </a:r>
          </a:p>
          <a:p>
            <a:r>
              <a:rPr lang="pt-BR" dirty="0"/>
              <a:t>Esvaziamento dos postos já ocupados;</a:t>
            </a:r>
          </a:p>
          <a:p>
            <a:r>
              <a:rPr lang="pt-BR" dirty="0"/>
              <a:t>E o adoecimento físico e psicológico da categoria;</a:t>
            </a:r>
          </a:p>
        </p:txBody>
      </p:sp>
    </p:spTree>
    <p:extLst>
      <p:ext uri="{BB962C8B-B14F-4D97-AF65-F5344CB8AC3E}">
        <p14:creationId xmlns:p14="http://schemas.microsoft.com/office/powerpoint/2010/main" val="2469984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10E4A-5F52-6CDA-4945-A3E7065DF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necessidade de um plano de saúde institucional e o acesso ao IAMSPE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3D5093-8BCE-EC95-45C9-6BB75BBBB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600" dirty="0"/>
              <a:t>“</a:t>
            </a:r>
            <a:r>
              <a:rPr lang="pt-BR" sz="2600" b="1" dirty="0"/>
              <a:t>Artigo 7º -</a:t>
            </a:r>
            <a:r>
              <a:rPr lang="pt-BR" sz="2600" dirty="0"/>
              <a:t> Fica o Centro Estadual de Educação Tecnológica “Paula Souza” - CEETEPS autorizado a contratar plano de saúde para os servidores de seu Quadro de Pessoal, observadas as disponibilidades orçamentária e financeira.” (LC n.º 1240/2014)</a:t>
            </a:r>
          </a:p>
          <a:p>
            <a:endParaRPr lang="pt-BR" sz="2600" dirty="0"/>
          </a:p>
          <a:p>
            <a:r>
              <a:rPr lang="pt-BR" sz="2600" dirty="0"/>
              <a:t>E o orçamento?</a:t>
            </a:r>
          </a:p>
        </p:txBody>
      </p:sp>
    </p:spTree>
    <p:extLst>
      <p:ext uri="{BB962C8B-B14F-4D97-AF65-F5344CB8AC3E}">
        <p14:creationId xmlns:p14="http://schemas.microsoft.com/office/powerpoint/2010/main" val="3773214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nteps">
      <a:majorFont>
        <a:latin typeface="Swis721 Blk BT "/>
        <a:ea typeface=""/>
        <a:cs typeface=""/>
      </a:majorFont>
      <a:minorFont>
        <a:latin typeface="Arial"/>
        <a:ea typeface=""/>
        <a:cs typeface=""/>
      </a:minorFont>
    </a:fontScheme>
    <a:fmtScheme name="Vidro Esfumad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846</Words>
  <Application>Microsoft Office PowerPoint</Application>
  <PresentationFormat>Widescreen</PresentationFormat>
  <Paragraphs>90</Paragraphs>
  <Slides>16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Arial</vt:lpstr>
      <vt:lpstr>Tema do Office</vt:lpstr>
      <vt:lpstr>Audiência pública Valorização dos profissionais do Centro Paula Souza:</vt:lpstr>
      <vt:lpstr>56 anos depois da sua criação, o que é o Centro Paula Souza?</vt:lpstr>
      <vt:lpstr>Apresentação do PowerPoint</vt:lpstr>
      <vt:lpstr>Quem são nossos estudantes?</vt:lpstr>
      <vt:lpstr>Total de trabalhadores do Ceeteps</vt:lpstr>
      <vt:lpstr>Esses números são o bastante?</vt:lpstr>
      <vt:lpstr>Somos reduzidos a números?</vt:lpstr>
      <vt:lpstr>As consequências da falta de abertura de concursos</vt:lpstr>
      <vt:lpstr>A necessidade de um plano de saúde institucional e o acesso ao IAMSPE</vt:lpstr>
      <vt:lpstr>Por um IAMSPE acessível, por melhor atendimento e financiado pelo estado</vt:lpstr>
      <vt:lpstr>A urgência da revisão dos salários</vt:lpstr>
      <vt:lpstr>E o salário geral dos professores?</vt:lpstr>
      <vt:lpstr>Ensino, pesquisa e extensão</vt:lpstr>
      <vt:lpstr>Vale alimentação digno e para toda categoria</vt:lpstr>
      <vt:lpstr>O que querem os trabalhadores do Centro Paula Souza na revisão do plano de carreira?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Sinteps</dc:creator>
  <cp:lastModifiedBy>Bahiji Haje</cp:lastModifiedBy>
  <cp:revision>5</cp:revision>
  <dcterms:created xsi:type="dcterms:W3CDTF">2025-10-24T19:39:00Z</dcterms:created>
  <dcterms:modified xsi:type="dcterms:W3CDTF">2025-10-29T19:13:19Z</dcterms:modified>
</cp:coreProperties>
</file>